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2"/>
  </p:sldMasterIdLst>
  <p:notesMasterIdLst>
    <p:notesMasterId r:id="rId27"/>
  </p:notesMasterIdLst>
  <p:handoutMasterIdLst>
    <p:handoutMasterId r:id="rId28"/>
  </p:handoutMasterIdLst>
  <p:sldIdLst>
    <p:sldId id="274" r:id="rId3"/>
    <p:sldId id="276" r:id="rId4"/>
    <p:sldId id="406" r:id="rId5"/>
    <p:sldId id="407" r:id="rId6"/>
    <p:sldId id="408" r:id="rId7"/>
    <p:sldId id="409" r:id="rId8"/>
    <p:sldId id="410" r:id="rId9"/>
    <p:sldId id="420" r:id="rId10"/>
    <p:sldId id="411" r:id="rId11"/>
    <p:sldId id="412" r:id="rId12"/>
    <p:sldId id="413" r:id="rId13"/>
    <p:sldId id="414" r:id="rId14"/>
    <p:sldId id="415" r:id="rId15"/>
    <p:sldId id="416" r:id="rId16"/>
    <p:sldId id="421" r:id="rId17"/>
    <p:sldId id="417" r:id="rId18"/>
    <p:sldId id="418" r:id="rId19"/>
    <p:sldId id="419" r:id="rId20"/>
    <p:sldId id="424" r:id="rId21"/>
    <p:sldId id="349" r:id="rId22"/>
    <p:sldId id="398" r:id="rId23"/>
    <p:sldId id="399" r:id="rId24"/>
    <p:sldId id="422" r:id="rId25"/>
    <p:sldId id="423" r:id="rId26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709A2BE3-2D0E-4BDF-9E7B-B5B14B6C6981}">
          <p14:sldIdLst>
            <p14:sldId id="274"/>
            <p14:sldId id="276"/>
            <p14:sldId id="406"/>
            <p14:sldId id="407"/>
            <p14:sldId id="408"/>
            <p14:sldId id="409"/>
            <p14:sldId id="410"/>
            <p14:sldId id="420"/>
            <p14:sldId id="411"/>
            <p14:sldId id="412"/>
            <p14:sldId id="413"/>
            <p14:sldId id="414"/>
            <p14:sldId id="415"/>
            <p14:sldId id="416"/>
            <p14:sldId id="421"/>
            <p14:sldId id="417"/>
            <p14:sldId id="418"/>
            <p14:sldId id="419"/>
            <p14:sldId id="424"/>
          </p14:sldIdLst>
        </p14:section>
        <p14:section name="Conclusion" id="{10E03AB1-9AA8-4E86-9A64-D741901E50A2}">
          <p14:sldIdLst>
            <p14:sldId id="349"/>
            <p14:sldId id="398"/>
            <p14:sldId id="399"/>
            <p14:sldId id="422"/>
            <p14:sldId id="42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0D9"/>
    <a:srgbClr val="F4BB68"/>
    <a:srgbClr val="B68A0E"/>
    <a:srgbClr val="F29B60"/>
    <a:srgbClr val="FFA72A"/>
    <a:srgbClr val="F0F5FA"/>
    <a:srgbClr val="1A8AFA"/>
    <a:srgbClr val="0097CC"/>
    <a:srgbClr val="FDFFFF"/>
    <a:srgbClr val="603A14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368" autoAdjust="0"/>
    <p:restoredTop sz="94533" autoAdjust="0"/>
  </p:normalViewPr>
  <p:slideViewPr>
    <p:cSldViewPr>
      <p:cViewPr varScale="1">
        <p:scale>
          <a:sx n="83" d="100"/>
          <a:sy n="83" d="100"/>
        </p:scale>
        <p:origin x="365" y="62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microsoft.com/office/2015/10/relationships/revisionInfo" Target="revisionInfo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25-Dec-17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25-Dec-17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1515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7497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49617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23120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acebook.com/SoftwareUniversity" TargetMode="External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judge.softuni.bg/" TargetMode="External"/><Relationship Id="rId12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forum.softuni.bg/" TargetMode="External"/><Relationship Id="rId11" Type="http://schemas.openxmlformats.org/officeDocument/2006/relationships/hyperlink" Target="http://www.introprogramming.info/" TargetMode="External"/><Relationship Id="rId5" Type="http://schemas.openxmlformats.org/officeDocument/2006/relationships/hyperlink" Target="http://www.nakov.com/" TargetMode="External"/><Relationship Id="rId10" Type="http://schemas.openxmlformats.org/officeDocument/2006/relationships/hyperlink" Target="http://www.youtube.com/SoftwareUniversity" TargetMode="External"/><Relationship Id="rId4" Type="http://schemas.openxmlformats.org/officeDocument/2006/relationships/hyperlink" Target="http://softuni.org/" TargetMode="External"/><Relationship Id="rId9" Type="http://schemas.openxmlformats.org/officeDocument/2006/relationships/hyperlink" Target="https://twitter.com/softunibg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25-Dec-17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" name="Picture 2" descr="Academy">
            <a:extLst>
              <a:ext uri="{FF2B5EF4-FFF2-40B4-BE49-F238E27FC236}">
                <a16:creationId xmlns:a16="http://schemas.microsoft.com/office/drawing/2014/main" id="{409CBDA6-FF07-4126-AB0C-3FBB19DE075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0612" y="408708"/>
            <a:ext cx="1943099" cy="398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2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2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5" name="Picture 2" descr="Academy">
            <a:extLst>
              <a:ext uri="{FF2B5EF4-FFF2-40B4-BE49-F238E27FC236}">
                <a16:creationId xmlns:a16="http://schemas.microsoft.com/office/drawing/2014/main" id="{8C13E39C-EDDF-4E0A-B6E2-17704F2A419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0012" y="304800"/>
            <a:ext cx="2838500" cy="581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3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4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5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6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7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8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9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0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1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19" name="Rectangle 18"/>
          <p:cNvSpPr/>
          <p:nvPr userDrawn="1"/>
        </p:nvSpPr>
        <p:spPr>
          <a:xfrm rot="20958301">
            <a:off x="940577" y="3503318"/>
            <a:ext cx="5494586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8000" b="1" kern="1200" noProof="0" dirty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Questions?</a:t>
            </a:r>
            <a:endParaRPr lang="en-US" sz="80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pic>
        <p:nvPicPr>
          <p:cNvPr id="1026" name="Picture 2" descr="Academy">
            <a:extLst>
              <a:ext uri="{FF2B5EF4-FFF2-40B4-BE49-F238E27FC236}">
                <a16:creationId xmlns:a16="http://schemas.microsoft.com/office/drawing/2014/main" id="{F6FA964B-A5A1-4D8A-9B76-3C41FD5D40E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0612" y="408708"/>
            <a:ext cx="1943099" cy="398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87996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25-Dec-17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72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hyperlink" Target="http://kingsland.academy/" TargetMode="External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bitcoin.org/" TargetMode="External"/><Relationship Id="rId11" Type="http://schemas.openxmlformats.org/officeDocument/2006/relationships/image" Target="../media/image10.png"/><Relationship Id="rId5" Type="http://schemas.openxmlformats.org/officeDocument/2006/relationships/image" Target="../media/image6.jpe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hyperlink" Target="https://getmonero.org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https://www.cryptocompare.com/wallets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jpeg"/><Relationship Id="rId3" Type="http://schemas.openxmlformats.org/officeDocument/2006/relationships/image" Target="../media/image42.jpeg"/><Relationship Id="rId7" Type="http://schemas.openxmlformats.org/officeDocument/2006/relationships/image" Target="../media/image46.jpe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jpeg"/><Relationship Id="rId5" Type="http://schemas.openxmlformats.org/officeDocument/2006/relationships/image" Target="../media/image44.png"/><Relationship Id="rId10" Type="http://schemas.openxmlformats.org/officeDocument/2006/relationships/image" Target="../media/image49.jpe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tokenmarket.net/ico-calendar" TargetMode="External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hyperlink" Target="https://www.hyperledger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hyperlink" Target="https://azure.microsoft.com/en-us/solutions/blockchain/" TargetMode="External"/><Relationship Id="rId4" Type="http://schemas.openxmlformats.org/officeDocument/2006/relationships/hyperlink" Target="https://www.hyperledger.org/members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neo-project/neo" TargetMode="External"/><Relationship Id="rId3" Type="http://schemas.openxmlformats.org/officeDocument/2006/relationships/hyperlink" Target="https://github.com/ethereum" TargetMode="External"/><Relationship Id="rId7" Type="http://schemas.openxmlformats.org/officeDocument/2006/relationships/hyperlink" Target="https://github.com/LiskHQ/lisk/" TargetMode="External"/><Relationship Id="rId2" Type="http://schemas.openxmlformats.org/officeDocument/2006/relationships/hyperlink" Target="https://github.com/bitcoin/bitcoin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Bitcoin-ABC/bitcoin-abc" TargetMode="External"/><Relationship Id="rId5" Type="http://schemas.openxmlformats.org/officeDocument/2006/relationships/hyperlink" Target="https://github.com/input-output-hk/cardano-sl/" TargetMode="External"/><Relationship Id="rId10" Type="http://schemas.openxmlformats.org/officeDocument/2006/relationships/hyperlink" Target="https://github.com/ripple/rippled" TargetMode="External"/><Relationship Id="rId4" Type="http://schemas.openxmlformats.org/officeDocument/2006/relationships/hyperlink" Target="https://github.com/iotaledger/iri" TargetMode="External"/><Relationship Id="rId9" Type="http://schemas.openxmlformats.org/officeDocument/2006/relationships/hyperlink" Target="https://github.com/stellar/stellar-core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s://getmonero.org/" TargetMode="External"/><Relationship Id="rId13" Type="http://schemas.openxmlformats.org/officeDocument/2006/relationships/hyperlink" Target="https://www.cryptocompare.com/wallets" TargetMode="External"/><Relationship Id="rId3" Type="http://schemas.openxmlformats.org/officeDocument/2006/relationships/hyperlink" Target="http://www.kingsland.academy/" TargetMode="External"/><Relationship Id="rId7" Type="http://schemas.openxmlformats.org/officeDocument/2006/relationships/image" Target="../media/image8.png"/><Relationship Id="rId12" Type="http://schemas.openxmlformats.org/officeDocument/2006/relationships/image" Target="../media/image2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6.png"/><Relationship Id="rId11" Type="http://schemas.openxmlformats.org/officeDocument/2006/relationships/image" Target="../media/image50.png"/><Relationship Id="rId5" Type="http://schemas.openxmlformats.org/officeDocument/2006/relationships/hyperlink" Target="https://bitcoin.org/" TargetMode="External"/><Relationship Id="rId10" Type="http://schemas.openxmlformats.org/officeDocument/2006/relationships/image" Target="../media/image68.png"/><Relationship Id="rId4" Type="http://schemas.openxmlformats.org/officeDocument/2006/relationships/image" Target="../media/image65.jpeg"/><Relationship Id="rId9" Type="http://schemas.openxmlformats.org/officeDocument/2006/relationships/image" Target="../media/image67.png"/><Relationship Id="rId1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etherscan.io/" TargetMode="External"/><Relationship Id="rId2" Type="http://schemas.openxmlformats.org/officeDocument/2006/relationships/hyperlink" Target="https://www-01.ibm.com/common/ssi/cgi-bin/ssialias?htmlfid=XI912346USEN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coindesk.com/information/get-started-mining-pools/" TargetMode="External"/><Relationship Id="rId5" Type="http://schemas.openxmlformats.org/officeDocument/2006/relationships/hyperlink" Target="https://coinmarketcap.com/" TargetMode="External"/><Relationship Id="rId4" Type="http://schemas.openxmlformats.org/officeDocument/2006/relationships/hyperlink" Target="https://blockchain.info/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Proof-of-stake" TargetMode="External"/><Relationship Id="rId2" Type="http://schemas.openxmlformats.org/officeDocument/2006/relationships/hyperlink" Target="https://en.wikipedia.org/wiki/Proof-of-work_system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blockchaintechnologies.com/blockchain-smart-contracts" TargetMode="External"/><Relationship Id="rId5" Type="http://schemas.openxmlformats.org/officeDocument/2006/relationships/hyperlink" Target="https://en.bitcoin.it/wiki/Comparison_of_exchanges" TargetMode="External"/><Relationship Id="rId4" Type="http://schemas.openxmlformats.org/officeDocument/2006/relationships/hyperlink" Target="https://www.buybitcoinworldwide.com/wallets/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vestopedia.com/terms/i/initial-coin-offering-ico.asp" TargetMode="External"/><Relationship Id="rId2" Type="http://schemas.openxmlformats.org/officeDocument/2006/relationships/hyperlink" Target="https://captainaltcoin.com/decentralized-apps-dapps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zure.microsoft.com/solutions/blockchain/" TargetMode="External"/><Relationship Id="rId5" Type="http://schemas.openxmlformats.org/officeDocument/2006/relationships/hyperlink" Target="https://developer.ibm.com/blockchain/resources/ibm-blockchain-101-quick-start-guide-developers/" TargetMode="External"/><Relationship Id="rId4" Type="http://schemas.openxmlformats.org/officeDocument/2006/relationships/hyperlink" Target="https://tokenmarket.net/ico-calendar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jpeg"/><Relationship Id="rId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etherscan.io/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blockchain.info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hyperlink" Target="https://getmonero.org/" TargetMode="External"/><Relationship Id="rId3" Type="http://schemas.openxmlformats.org/officeDocument/2006/relationships/hyperlink" Target="https://bitcoin.org/" TargetMode="External"/><Relationship Id="rId7" Type="http://schemas.openxmlformats.org/officeDocument/2006/relationships/hyperlink" Target="https://litecoin.com/" TargetMode="External"/><Relationship Id="rId12" Type="http://schemas.openxmlformats.org/officeDocument/2006/relationships/image" Target="../media/image26.png"/><Relationship Id="rId2" Type="http://schemas.openxmlformats.org/officeDocument/2006/relationships/hyperlink" Target="https://coinmarketcap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hyperlink" Target="https://ripple.com/" TargetMode="External"/><Relationship Id="rId5" Type="http://schemas.openxmlformats.org/officeDocument/2006/relationships/hyperlink" Target="https://ethereum.org/" TargetMode="External"/><Relationship Id="rId10" Type="http://schemas.openxmlformats.org/officeDocument/2006/relationships/image" Target="../media/image25.png"/><Relationship Id="rId4" Type="http://schemas.openxmlformats.org/officeDocument/2006/relationships/image" Target="../media/image22.png"/><Relationship Id="rId9" Type="http://schemas.openxmlformats.org/officeDocument/2006/relationships/hyperlink" Target="https://www.dash.org/" TargetMode="External"/><Relationship Id="rId14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hyperlink" Target="https://miningpoolhub.com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1598612" y="585314"/>
            <a:ext cx="9891499" cy="1220125"/>
          </a:xfrm>
        </p:spPr>
        <p:txBody>
          <a:bodyPr/>
          <a:lstStyle/>
          <a:p>
            <a:r>
              <a:rPr lang="en-US" dirty="0"/>
              <a:t>Blockchain Overview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1598612" y="1828800"/>
            <a:ext cx="9891499" cy="1311301"/>
          </a:xfrm>
        </p:spPr>
        <p:txBody>
          <a:bodyPr>
            <a:normAutofit fontScale="92500"/>
          </a:bodyPr>
          <a:lstStyle/>
          <a:p>
            <a:r>
              <a:rPr lang="en-US" dirty="0"/>
              <a:t>Intro to Blockchain, Cryptocurrencies, Crypto Wallets, Exchanges, Smart Contracts and ICO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648927" y="5596786"/>
            <a:ext cx="3187613" cy="36355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Academy School of Blockchain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648927" y="5956421"/>
            <a:ext cx="3187613" cy="331235"/>
          </a:xfrm>
        </p:spPr>
        <p:txBody>
          <a:bodyPr/>
          <a:lstStyle/>
          <a:p>
            <a:r>
              <a:rPr lang="en-US" dirty="0">
                <a:hlinkClick r:id="rId3"/>
              </a:rPr>
              <a:t>http://kingsland.academy</a:t>
            </a:r>
            <a:endParaRPr lang="en-US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40A760C3-DE2A-4C15-91F2-26B569F044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44956" y="4624819"/>
            <a:ext cx="3187613" cy="525135"/>
          </a:xfrm>
        </p:spPr>
        <p:txBody>
          <a:bodyPr/>
          <a:lstStyle/>
          <a:p>
            <a:r>
              <a:rPr lang="en-US" dirty="0"/>
              <a:t>Svetlin Nakov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1ADBE6D8-EC94-4623-97B8-FEBE125B1E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44957" y="5113190"/>
            <a:ext cx="3187614" cy="444343"/>
          </a:xfrm>
        </p:spPr>
        <p:txBody>
          <a:bodyPr/>
          <a:lstStyle/>
          <a:p>
            <a:r>
              <a:rPr lang="en-US" dirty="0"/>
              <a:t>Technical Trainer</a:t>
            </a:r>
          </a:p>
        </p:txBody>
      </p:sp>
      <p:pic>
        <p:nvPicPr>
          <p:cNvPr id="9" name="Picture 2" descr="Academy">
            <a:extLst>
              <a:ext uri="{FF2B5EF4-FFF2-40B4-BE49-F238E27FC236}">
                <a16:creationId xmlns:a16="http://schemas.microsoft.com/office/drawing/2014/main" id="{891F7FDE-2EC2-4C96-A35A-C4683B8E4D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955" y="3613740"/>
            <a:ext cx="3187613" cy="653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Резултат с изображение за blockchain">
            <a:extLst>
              <a:ext uri="{FF2B5EF4-FFF2-40B4-BE49-F238E27FC236}">
                <a16:creationId xmlns:a16="http://schemas.microsoft.com/office/drawing/2014/main" id="{21005A6D-506B-4EDE-A8A6-4FA042CD034C}"/>
              </a:ext>
            </a:extLst>
          </p:cNvPr>
          <p:cNvPicPr>
            <a:picLocks noGrp="1" noChangeAspect="1" noChangeArrowheads="1"/>
          </p:cNvPicPr>
          <p:nvPr>
            <p:ph type="pic" sz="quarter" idx="16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531" y="3200400"/>
            <a:ext cx="7108984" cy="3239656"/>
          </a:xfrm>
          <a:prstGeom prst="rect">
            <a:avLst/>
          </a:prstGeom>
          <a:noFill/>
          <a:effectLst>
            <a:softEdge rad="317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Свързано изображение">
            <a:hlinkClick r:id="rId6"/>
            <a:extLst>
              <a:ext uri="{FF2B5EF4-FFF2-40B4-BE49-F238E27FC236}">
                <a16:creationId xmlns:a16="http://schemas.microsoft.com/office/drawing/2014/main" id="{70ACEF0B-4B06-4FAB-B2B8-027F57A780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4612" y="3633934"/>
            <a:ext cx="863090" cy="86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A16FD55-E888-4065-B230-27DF391EB56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62310" y="3529425"/>
            <a:ext cx="890093" cy="1097375"/>
          </a:xfrm>
          <a:prstGeom prst="rect">
            <a:avLst/>
          </a:prstGeom>
        </p:spPr>
      </p:pic>
      <p:pic>
        <p:nvPicPr>
          <p:cNvPr id="14" name="Picture 20" descr="Резултат с изображение за monero logo png">
            <a:hlinkClick r:id="rId9"/>
            <a:extLst>
              <a:ext uri="{FF2B5EF4-FFF2-40B4-BE49-F238E27FC236}">
                <a16:creationId xmlns:a16="http://schemas.microsoft.com/office/drawing/2014/main" id="{AC720A98-2A21-4878-A9CD-8FC805E398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29826">
            <a:off x="10584805" y="4165677"/>
            <a:ext cx="672296" cy="672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Свързано изображение">
            <a:extLst>
              <a:ext uri="{FF2B5EF4-FFF2-40B4-BE49-F238E27FC236}">
                <a16:creationId xmlns:a16="http://schemas.microsoft.com/office/drawing/2014/main" id="{8FC3A3CA-2B99-4616-BA98-8D81530EA9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890594">
            <a:off x="5969786" y="3585220"/>
            <a:ext cx="865635" cy="865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C35BDA-D9E1-4FDC-882D-1AAFCD13C9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0576555-69CC-43EA-8524-6DA62EE89D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Cryptocurrencies</a:t>
            </a:r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6F49215-2FB0-47B7-9F7F-A74321AF68B6}"/>
              </a:ext>
            </a:extLst>
          </p:cNvPr>
          <p:cNvGrpSpPr/>
          <p:nvPr/>
        </p:nvGrpSpPr>
        <p:grpSpPr>
          <a:xfrm>
            <a:off x="6475412" y="1035427"/>
            <a:ext cx="4495800" cy="5393186"/>
            <a:chOff x="6475412" y="1035427"/>
            <a:chExt cx="4495800" cy="539318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1A974B09-6C4A-4389-BFBC-A758EB0AE5A7}"/>
                </a:ext>
              </a:extLst>
            </p:cNvPr>
            <p:cNvGrpSpPr/>
            <p:nvPr/>
          </p:nvGrpSpPr>
          <p:grpSpPr>
            <a:xfrm>
              <a:off x="6475412" y="1035427"/>
              <a:ext cx="4495800" cy="5393186"/>
              <a:chOff x="6475412" y="1035427"/>
              <a:chExt cx="4495800" cy="5393186"/>
            </a:xfrm>
          </p:grpSpPr>
          <p:sp>
            <p:nvSpPr>
              <p:cNvPr id="7" name="Rounded Rectangle 8">
                <a:extLst>
                  <a:ext uri="{FF2B5EF4-FFF2-40B4-BE49-F238E27FC236}">
                    <a16:creationId xmlns:a16="http://schemas.microsoft.com/office/drawing/2014/main" id="{2D3DF918-3CC1-4619-9804-6F45C1D9F678}"/>
                  </a:ext>
                </a:extLst>
              </p:cNvPr>
              <p:cNvSpPr/>
              <p:nvPr/>
            </p:nvSpPr>
            <p:spPr>
              <a:xfrm>
                <a:off x="6475412" y="1035427"/>
                <a:ext cx="4495800" cy="5393186"/>
              </a:xfrm>
              <a:prstGeom prst="roundRect">
                <a:avLst>
                  <a:gd name="adj" fmla="val 5003"/>
                </a:avLst>
              </a:prstGeom>
              <a:solidFill>
                <a:schemeClr val="accent2">
                  <a:lumMod val="50000"/>
                  <a:alpha val="50000"/>
                </a:schemeClr>
              </a:solidFill>
              <a:ln w="127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txBody>
              <a:bodyPr wrap="square" tIns="72000" bIns="108000" anchor="ctr" anchorCtr="0">
                <a:spAutoFit/>
              </a:bodyPr>
              <a:lstStyle/>
              <a:p>
                <a:pPr algn="ctr" eaLnBrk="0" hangingPunct="0">
                  <a:spcBef>
                    <a:spcPts val="0"/>
                  </a:spcBef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  <a:buFont typeface="Wingdings 2" pitchFamily="18" charset="2"/>
                  <a:buNone/>
                </a:pPr>
                <a:r>
                  <a:rPr lang="en-US" sz="4000" b="1" dirty="0">
                    <a:solidFill>
                      <a:srgbClr val="8CF4F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cs typeface="Consolas" pitchFamily="49" charset="0"/>
                  </a:rPr>
                  <a:t>Example: </a:t>
                </a:r>
                <a:r>
                  <a:rPr lang="en-US" sz="4000" b="1" dirty="0">
                    <a:solidFill>
                      <a:schemeClr val="tx2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cs typeface="Consolas" pitchFamily="49" charset="0"/>
                  </a:rPr>
                  <a:t>Bitcoin</a:t>
                </a:r>
                <a:br>
                  <a:rPr lang="en-US" sz="3600" b="1" dirty="0">
                    <a:solidFill>
                      <a:srgbClr val="8CF4F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cs typeface="Consolas" pitchFamily="49" charset="0"/>
                  </a:rPr>
                </a:br>
                <a:r>
                  <a:rPr lang="en-US" sz="3200" b="1" dirty="0">
                    <a:solidFill>
                      <a:srgbClr val="8CF4F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cs typeface="Consolas" pitchFamily="49" charset="0"/>
                  </a:rPr>
                  <a:t>The first decentralized crypto-currency</a:t>
                </a:r>
                <a:endParaRPr lang="bg-BG" sz="2800" b="1" dirty="0">
                  <a:solidFill>
                    <a:srgbClr val="8CF4F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Consolas" pitchFamily="49" charset="0"/>
                </a:endParaRPr>
              </a:p>
              <a:p>
                <a:pPr algn="ctr" eaLnBrk="0" hangingPunct="0">
                  <a:spcBef>
                    <a:spcPts val="0"/>
                  </a:spcBef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  <a:buFont typeface="Wingdings 2" pitchFamily="18" charset="2"/>
                  <a:buNone/>
                </a:pPr>
                <a:endParaRPr lang="bg-BG" sz="3200" b="1" dirty="0">
                  <a:solidFill>
                    <a:srgbClr val="8CF4F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Consolas" pitchFamily="49" charset="0"/>
                </a:endParaRPr>
              </a:p>
              <a:p>
                <a:pPr algn="ctr" eaLnBrk="0" hangingPunct="0">
                  <a:spcBef>
                    <a:spcPts val="0"/>
                  </a:spcBef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  <a:buFont typeface="Wingdings 2" pitchFamily="18" charset="2"/>
                  <a:buNone/>
                </a:pPr>
                <a:endParaRPr lang="en-US" sz="3200" b="1" dirty="0">
                  <a:solidFill>
                    <a:srgbClr val="8CF4F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Consolas" pitchFamily="49" charset="0"/>
                </a:endParaRPr>
              </a:p>
              <a:p>
                <a:pPr algn="ctr" eaLnBrk="0" hangingPunct="0">
                  <a:spcBef>
                    <a:spcPts val="0"/>
                  </a:spcBef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  <a:buFont typeface="Wingdings 2" pitchFamily="18" charset="2"/>
                  <a:buNone/>
                </a:pPr>
                <a:endParaRPr lang="en-US" sz="3200" b="1" dirty="0">
                  <a:solidFill>
                    <a:srgbClr val="8CF4F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Consolas" pitchFamily="49" charset="0"/>
                </a:endParaRPr>
              </a:p>
              <a:p>
                <a:pPr algn="ctr" eaLnBrk="0" hangingPunct="0">
                  <a:spcBef>
                    <a:spcPts val="0"/>
                  </a:spcBef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  <a:buFont typeface="Wingdings 2" pitchFamily="18" charset="2"/>
                  <a:buNone/>
                </a:pPr>
                <a:endParaRPr lang="bg-BG" sz="3200" b="1" dirty="0">
                  <a:solidFill>
                    <a:srgbClr val="8CF4F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Consolas" pitchFamily="49" charset="0"/>
                </a:endParaRPr>
              </a:p>
              <a:p>
                <a:pPr algn="ctr" eaLnBrk="0" hangingPunct="0">
                  <a:spcBef>
                    <a:spcPts val="0"/>
                  </a:spcBef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  <a:buFont typeface="Wingdings 2" pitchFamily="18" charset="2"/>
                  <a:buNone/>
                </a:pPr>
                <a:endParaRPr lang="en-US" sz="3200" b="1" dirty="0">
                  <a:solidFill>
                    <a:srgbClr val="8CF4F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Consolas" pitchFamily="49" charset="0"/>
                </a:endParaRPr>
              </a:p>
              <a:p>
                <a:pPr algn="ctr" eaLnBrk="0" hangingPunct="0">
                  <a:spcBef>
                    <a:spcPts val="0"/>
                  </a:spcBef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  <a:buFont typeface="Wingdings 2" pitchFamily="18" charset="2"/>
                  <a:buNone/>
                </a:pPr>
                <a:endParaRPr lang="bg-BG" sz="3200" b="1" dirty="0">
                  <a:solidFill>
                    <a:srgbClr val="8CF4F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Consolas" pitchFamily="49" charset="0"/>
                </a:endParaRPr>
              </a:p>
              <a:p>
                <a:pPr algn="ctr" eaLnBrk="0" hangingPunct="0">
                  <a:spcBef>
                    <a:spcPts val="0"/>
                  </a:spcBef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  <a:buFont typeface="Wingdings 2" pitchFamily="18" charset="2"/>
                  <a:buNone/>
                </a:pPr>
                <a:endParaRPr lang="bg-BG" sz="3600" b="1" dirty="0">
                  <a:solidFill>
                    <a:srgbClr val="8CF4F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Consolas" pitchFamily="49" charset="0"/>
                </a:endParaRPr>
              </a:p>
            </p:txBody>
          </p:sp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BB27F350-427B-4AE8-ACE3-36F3BD833928}"/>
                  </a:ext>
                </a:extLst>
              </p:cNvPr>
              <p:cNvSpPr/>
              <p:nvPr/>
            </p:nvSpPr>
            <p:spPr>
              <a:xfrm>
                <a:off x="6734752" y="5108845"/>
                <a:ext cx="3977120" cy="1098054"/>
              </a:xfrm>
              <a:prstGeom prst="roundRect">
                <a:avLst>
                  <a:gd name="adj" fmla="val 4301"/>
                </a:avLst>
              </a:prstGeom>
              <a:solidFill>
                <a:schemeClr val="accent1">
                  <a:lumMod val="50000"/>
                </a:schemeClr>
              </a:solidFill>
              <a:effectLst>
                <a:softEdge rad="31750"/>
              </a:effectLst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32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Other examples: </a:t>
                </a:r>
                <a:r>
                  <a:rPr lang="en-US" sz="3200" dirty="0">
                    <a:solidFill>
                      <a:schemeClr val="tx2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Ethereum</a:t>
                </a:r>
                <a:r>
                  <a:rPr lang="en-US" sz="32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, </a:t>
                </a:r>
                <a:r>
                  <a:rPr lang="en-US" sz="3200" dirty="0">
                    <a:solidFill>
                      <a:schemeClr val="tx2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IOTA</a:t>
                </a:r>
                <a:r>
                  <a:rPr lang="en-US" sz="32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, </a:t>
                </a:r>
                <a:r>
                  <a:rPr lang="en-US" sz="3200" dirty="0">
                    <a:solidFill>
                      <a:schemeClr val="tx2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Dash</a:t>
                </a:r>
              </a:p>
            </p:txBody>
          </p:sp>
        </p:grpSp>
        <p:pic>
          <p:nvPicPr>
            <p:cNvPr id="7170" name="Picture 2" descr="https://www.standard.co.uk/s3fs-public/styles/hero_tablet/public/thumbnails/image/2017/09/27/14/an-130937997.jpg">
              <a:extLst>
                <a:ext uri="{FF2B5EF4-FFF2-40B4-BE49-F238E27FC236}">
                  <a16:creationId xmlns:a16="http://schemas.microsoft.com/office/drawing/2014/main" id="{EE705BB5-9AEF-4C53-BB7C-AEA6A349AA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13612" y="2971684"/>
              <a:ext cx="2819400" cy="18795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AF4AD4D-ADAE-4AC6-A941-F8635D0A128E}"/>
              </a:ext>
            </a:extLst>
          </p:cNvPr>
          <p:cNvGrpSpPr/>
          <p:nvPr/>
        </p:nvGrpSpPr>
        <p:grpSpPr>
          <a:xfrm>
            <a:off x="531812" y="1208756"/>
            <a:ext cx="5257800" cy="5080143"/>
            <a:chOff x="531812" y="1208756"/>
            <a:chExt cx="5257800" cy="5080143"/>
          </a:xfrm>
        </p:grpSpPr>
        <p:sp>
          <p:nvSpPr>
            <p:cNvPr id="5" name="Rounded Rectangle 8">
              <a:extLst>
                <a:ext uri="{FF2B5EF4-FFF2-40B4-BE49-F238E27FC236}">
                  <a16:creationId xmlns:a16="http://schemas.microsoft.com/office/drawing/2014/main" id="{052252B5-FBFE-493D-81D5-1EF33CD8F4AD}"/>
                </a:ext>
              </a:extLst>
            </p:cNvPr>
            <p:cNvSpPr/>
            <p:nvPr/>
          </p:nvSpPr>
          <p:spPr>
            <a:xfrm>
              <a:off x="531812" y="1208756"/>
              <a:ext cx="5257800" cy="5080143"/>
            </a:xfrm>
            <a:prstGeom prst="roundRect">
              <a:avLst>
                <a:gd name="adj" fmla="val 4995"/>
              </a:avLst>
            </a:prstGeom>
            <a:solidFill>
              <a:schemeClr val="accent2">
                <a:lumMod val="50000"/>
                <a:alpha val="5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tIns="72000" bIns="108000" anchor="ctr" anchorCtr="0">
              <a:spAutoFit/>
            </a:bodyPr>
            <a:lstStyle/>
            <a:p>
              <a:pPr algn="ctr" eaLnBrk="0" hangingPunct="0">
                <a:spcBef>
                  <a:spcPts val="60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  <a:buFont typeface="Wingdings 2" pitchFamily="18" charset="2"/>
                <a:buNone/>
              </a:pPr>
              <a:r>
                <a:rPr lang="en-US" sz="4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Consolas" pitchFamily="49" charset="0"/>
                </a:rPr>
                <a:t>Crypto-money</a:t>
              </a:r>
              <a:r>
                <a:rPr lang="en-US" sz="4400" b="1" dirty="0">
                  <a:solidFill>
                    <a:srgbClr val="8CF4F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Consolas" pitchFamily="49" charset="0"/>
                </a:rPr>
                <a:t>:</a:t>
              </a:r>
              <a:endParaRPr lang="bg-BG" sz="4400" b="1" dirty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endParaRPr>
            </a:p>
            <a:p>
              <a:pPr algn="ctr" eaLnBrk="0" hangingPunct="0">
                <a:spcBef>
                  <a:spcPts val="60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  <a:buFont typeface="Wingdings 2" pitchFamily="18" charset="2"/>
                <a:buNone/>
              </a:pPr>
              <a:r>
                <a:rPr lang="en-US" sz="3200" b="1" dirty="0">
                  <a:solidFill>
                    <a:srgbClr val="8CF4F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Consolas" pitchFamily="49" charset="0"/>
                </a:rPr>
                <a:t>Not guaranteed, virtual, highly risky, volatile</a:t>
              </a:r>
              <a:endParaRPr lang="bg-BG" sz="2800" b="1" dirty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endParaRPr>
            </a:p>
            <a:p>
              <a:pPr algn="ctr" eaLnBrk="0" hangingPunct="0"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  <a:buFont typeface="Wingdings 2" pitchFamily="18" charset="2"/>
                <a:buNone/>
              </a:pPr>
              <a:endParaRPr lang="bg-BG" sz="3200" b="1" dirty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endParaRPr>
            </a:p>
            <a:p>
              <a:pPr algn="ctr" eaLnBrk="0" hangingPunct="0"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  <a:buFont typeface="Wingdings 2" pitchFamily="18" charset="2"/>
                <a:buNone/>
              </a:pPr>
              <a:endParaRPr lang="en-US" sz="3200" b="1" dirty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endParaRPr>
            </a:p>
            <a:p>
              <a:pPr algn="ctr" eaLnBrk="0" hangingPunct="0"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  <a:buFont typeface="Wingdings 2" pitchFamily="18" charset="2"/>
                <a:buNone/>
              </a:pPr>
              <a:endParaRPr lang="bg-BG" sz="3200" b="1" dirty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endParaRPr>
            </a:p>
            <a:p>
              <a:pPr algn="ctr" eaLnBrk="0" hangingPunct="0"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  <a:buFont typeface="Wingdings 2" pitchFamily="18" charset="2"/>
                <a:buNone/>
              </a:pPr>
              <a:endParaRPr lang="en-US" sz="3200" b="1" dirty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endParaRPr>
            </a:p>
            <a:p>
              <a:pPr algn="ctr" eaLnBrk="0" hangingPunct="0"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  <a:buFont typeface="Wingdings 2" pitchFamily="18" charset="2"/>
                <a:buNone/>
              </a:pPr>
              <a:endParaRPr lang="bg-BG" sz="3200" b="1" dirty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endParaRPr>
            </a:p>
            <a:p>
              <a:pPr algn="ctr" eaLnBrk="0" hangingPunct="0"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  <a:buFont typeface="Wingdings 2" pitchFamily="18" charset="2"/>
                <a:buNone/>
              </a:pPr>
              <a:endParaRPr lang="bg-BG" sz="3600" b="1" dirty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endParaRP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835EE5DB-D0A7-4EEA-A603-02D1A17248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5941"/>
            <a:stretch/>
          </p:blipFill>
          <p:spPr>
            <a:xfrm>
              <a:off x="768886" y="3417452"/>
              <a:ext cx="4783651" cy="2626520"/>
            </a:xfrm>
            <a:prstGeom prst="rect">
              <a:avLst/>
            </a:prstGeom>
            <a:effectLst>
              <a:softEdge rad="63500"/>
            </a:effectLst>
          </p:spPr>
        </p:pic>
      </p:grpSp>
    </p:spTree>
    <p:extLst>
      <p:ext uri="{BB962C8B-B14F-4D97-AF65-F5344CB8AC3E}">
        <p14:creationId xmlns:p14="http://schemas.microsoft.com/office/powerpoint/2010/main" val="632521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42CE0BE-26FB-449B-976C-9C7CB0979D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5917DED-C57D-4484-BBCD-E889E2EE7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Crypto Wallets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6A4A871-D987-421D-B609-0B25C680A443}"/>
              </a:ext>
            </a:extLst>
          </p:cNvPr>
          <p:cNvGrpSpPr/>
          <p:nvPr/>
        </p:nvGrpSpPr>
        <p:grpSpPr>
          <a:xfrm>
            <a:off x="531812" y="1208756"/>
            <a:ext cx="6019800" cy="5080143"/>
            <a:chOff x="531812" y="1208756"/>
            <a:chExt cx="6019800" cy="5080143"/>
          </a:xfrm>
        </p:grpSpPr>
        <p:sp>
          <p:nvSpPr>
            <p:cNvPr id="6" name="Rounded Rectangle 8">
              <a:extLst>
                <a:ext uri="{FF2B5EF4-FFF2-40B4-BE49-F238E27FC236}">
                  <a16:creationId xmlns:a16="http://schemas.microsoft.com/office/drawing/2014/main" id="{A3515E81-572C-4AE5-BE43-8088A69524EB}"/>
                </a:ext>
              </a:extLst>
            </p:cNvPr>
            <p:cNvSpPr/>
            <p:nvPr/>
          </p:nvSpPr>
          <p:spPr>
            <a:xfrm>
              <a:off x="531812" y="1208756"/>
              <a:ext cx="6019800" cy="5080143"/>
            </a:xfrm>
            <a:prstGeom prst="roundRect">
              <a:avLst>
                <a:gd name="adj" fmla="val 4995"/>
              </a:avLst>
            </a:prstGeom>
            <a:solidFill>
              <a:schemeClr val="accent2">
                <a:lumMod val="50000"/>
                <a:alpha val="5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tIns="72000" bIns="108000" anchor="ctr" anchorCtr="0">
              <a:spAutoFit/>
            </a:bodyPr>
            <a:lstStyle/>
            <a:p>
              <a:pPr algn="ctr" eaLnBrk="0" hangingPunct="0">
                <a:spcBef>
                  <a:spcPts val="60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  <a:buFont typeface="Wingdings 2" pitchFamily="18" charset="2"/>
                <a:buNone/>
              </a:pPr>
              <a:r>
                <a:rPr lang="en-US" sz="4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Consolas" pitchFamily="49" charset="0"/>
                </a:rPr>
                <a:t>Cryptocurrency wallets</a:t>
              </a:r>
              <a:r>
                <a:rPr lang="en-US" sz="4400" b="1" dirty="0">
                  <a:solidFill>
                    <a:srgbClr val="8CF4F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Consolas" pitchFamily="49" charset="0"/>
                </a:rPr>
                <a:t>:</a:t>
              </a:r>
              <a:endParaRPr lang="bg-BG" sz="4400" b="1" dirty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endParaRPr>
            </a:p>
            <a:p>
              <a:pPr algn="ctr" eaLnBrk="0" hangingPunct="0">
                <a:spcBef>
                  <a:spcPts val="60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  <a:buFont typeface="Wingdings 2" pitchFamily="18" charset="2"/>
                <a:buNone/>
              </a:pPr>
              <a:r>
                <a:rPr lang="en-US" sz="3200" b="1" dirty="0">
                  <a:solidFill>
                    <a:srgbClr val="8CF4F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Consolas" pitchFamily="49" charset="0"/>
                </a:rPr>
                <a:t>Store securely </a:t>
              </a:r>
              <a:r>
                <a:rPr lang="en-US" sz="32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Consolas" pitchFamily="49" charset="0"/>
                </a:rPr>
                <a:t>public</a:t>
              </a:r>
              <a:r>
                <a:rPr lang="en-US" sz="3200" b="1" dirty="0">
                  <a:solidFill>
                    <a:srgbClr val="8CF4F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Consolas" pitchFamily="49" charset="0"/>
                </a:rPr>
                <a:t> and </a:t>
              </a:r>
              <a:r>
                <a:rPr lang="en-US" sz="32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Consolas" pitchFamily="49" charset="0"/>
                </a:rPr>
                <a:t>private keys </a:t>
              </a:r>
              <a:r>
                <a:rPr lang="en-US" sz="3200" b="1" dirty="0">
                  <a:solidFill>
                    <a:srgbClr val="8CF4F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Consolas" pitchFamily="49" charset="0"/>
                </a:rPr>
                <a:t>of your blockchain assets</a:t>
              </a:r>
              <a:endParaRPr lang="bg-BG" sz="2800" b="1" dirty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endParaRPr>
            </a:p>
            <a:p>
              <a:pPr algn="ctr" eaLnBrk="0" hangingPunct="0"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  <a:buFont typeface="Wingdings 2" pitchFamily="18" charset="2"/>
                <a:buNone/>
              </a:pPr>
              <a:endParaRPr lang="bg-BG" sz="3200" b="1" dirty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endParaRPr>
            </a:p>
            <a:p>
              <a:pPr algn="ctr" eaLnBrk="0" hangingPunct="0"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  <a:buFont typeface="Wingdings 2" pitchFamily="18" charset="2"/>
                <a:buNone/>
              </a:pPr>
              <a:endParaRPr lang="en-US" sz="3200" b="1" dirty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endParaRPr>
            </a:p>
            <a:p>
              <a:pPr algn="ctr" eaLnBrk="0" hangingPunct="0"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  <a:buFont typeface="Wingdings 2" pitchFamily="18" charset="2"/>
                <a:buNone/>
              </a:pPr>
              <a:endParaRPr lang="bg-BG" sz="3200" b="1" dirty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endParaRPr>
            </a:p>
            <a:p>
              <a:pPr algn="ctr" eaLnBrk="0" hangingPunct="0"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  <a:buFont typeface="Wingdings 2" pitchFamily="18" charset="2"/>
                <a:buNone/>
              </a:pPr>
              <a:endParaRPr lang="en-US" sz="3200" b="1" dirty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endParaRPr>
            </a:p>
            <a:p>
              <a:pPr algn="ctr" eaLnBrk="0" hangingPunct="0"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  <a:buFont typeface="Wingdings 2" pitchFamily="18" charset="2"/>
                <a:buNone/>
              </a:pPr>
              <a:endParaRPr lang="bg-BG" sz="3200" b="1" dirty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endParaRPr>
            </a:p>
            <a:p>
              <a:pPr algn="ctr" eaLnBrk="0" hangingPunct="0"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  <a:buFont typeface="Wingdings 2" pitchFamily="18" charset="2"/>
                <a:buNone/>
              </a:pPr>
              <a:endParaRPr lang="bg-BG" sz="3600" b="1" dirty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endParaRPr>
            </a:p>
          </p:txBody>
        </p:sp>
        <p:pic>
          <p:nvPicPr>
            <p:cNvPr id="8194" name="Picture 2" descr="Резултат с изображение за cryptocurrency wallets">
              <a:hlinkClick r:id="rId2"/>
              <a:extLst>
                <a:ext uri="{FF2B5EF4-FFF2-40B4-BE49-F238E27FC236}">
                  <a16:creationId xmlns:a16="http://schemas.microsoft.com/office/drawing/2014/main" id="{3F33665E-14BE-4FC0-B2CE-2A0EFDBDD3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8012" y="3332862"/>
              <a:ext cx="3124200" cy="27489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A4162F6A-4A3A-47D0-8FCE-6FC0D540EDE7}"/>
                </a:ext>
              </a:extLst>
            </p:cNvPr>
            <p:cNvSpPr/>
            <p:nvPr/>
          </p:nvSpPr>
          <p:spPr>
            <a:xfrm>
              <a:off x="3886922" y="3326895"/>
              <a:ext cx="2436090" cy="2729448"/>
            </a:xfrm>
            <a:prstGeom prst="roundRect">
              <a:avLst>
                <a:gd name="adj" fmla="val 4301"/>
              </a:avLst>
            </a:prstGeom>
            <a:solidFill>
              <a:schemeClr val="accent1">
                <a:lumMod val="50000"/>
              </a:schemeClr>
            </a:solidFill>
            <a:effectLst>
              <a:softEdge rad="31750"/>
            </a:effectLst>
          </p:spPr>
          <p:txBody>
            <a:bodyPr wrap="square">
              <a:spAutoFit/>
            </a:bodyPr>
            <a:lstStyle/>
            <a:p>
              <a:pPr algn="ctr"/>
              <a:r>
                <a:rPr 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Hold multiple addresses + private keys</a:t>
              </a:r>
            </a:p>
            <a:p>
              <a:pPr algn="ctr"/>
              <a:r>
                <a:rPr 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May hold BTC, ETH, ERC20 tokens, etc.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36A73046-DC43-4025-BFE9-CE3D4AE44519}"/>
              </a:ext>
            </a:extLst>
          </p:cNvPr>
          <p:cNvGrpSpPr/>
          <p:nvPr/>
        </p:nvGrpSpPr>
        <p:grpSpPr>
          <a:xfrm>
            <a:off x="7313612" y="1208756"/>
            <a:ext cx="3733079" cy="2642758"/>
            <a:chOff x="6932612" y="2178322"/>
            <a:chExt cx="3733079" cy="2642758"/>
          </a:xfrm>
        </p:grpSpPr>
        <p:sp>
          <p:nvSpPr>
            <p:cNvPr id="12" name="Rounded Rectangle 8">
              <a:extLst>
                <a:ext uri="{FF2B5EF4-FFF2-40B4-BE49-F238E27FC236}">
                  <a16:creationId xmlns:a16="http://schemas.microsoft.com/office/drawing/2014/main" id="{D077B4C9-70D0-4C3D-ACDF-6C616B73F5B2}"/>
                </a:ext>
              </a:extLst>
            </p:cNvPr>
            <p:cNvSpPr/>
            <p:nvPr/>
          </p:nvSpPr>
          <p:spPr>
            <a:xfrm>
              <a:off x="6932612" y="2178322"/>
              <a:ext cx="3733079" cy="2642758"/>
            </a:xfrm>
            <a:prstGeom prst="roundRect">
              <a:avLst>
                <a:gd name="adj" fmla="val 8117"/>
              </a:avLst>
            </a:prstGeom>
            <a:solidFill>
              <a:schemeClr val="accent2">
                <a:lumMod val="50000"/>
                <a:alpha val="5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tIns="72000" bIns="108000" anchor="ctr" anchorCtr="0">
              <a:spAutoFit/>
            </a:bodyPr>
            <a:lstStyle/>
            <a:p>
              <a:pPr algn="ctr" eaLnBrk="0" hangingPunct="0"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  <a:buFont typeface="Wingdings 2" pitchFamily="18" charset="2"/>
                <a:buNone/>
              </a:pPr>
              <a:r>
                <a:rPr lang="en-US" sz="36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Consolas" pitchFamily="49" charset="0"/>
                </a:rPr>
                <a:t>Software</a:t>
              </a:r>
              <a:r>
                <a:rPr lang="en-US" sz="3600" b="1" dirty="0">
                  <a:solidFill>
                    <a:srgbClr val="8CF4F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Consolas" pitchFamily="49" charset="0"/>
                </a:rPr>
                <a:t> wallets</a:t>
              </a:r>
              <a:endParaRPr lang="bg-BG" sz="3200" b="1" dirty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endParaRPr>
            </a:p>
            <a:p>
              <a:pPr algn="ctr" eaLnBrk="0" hangingPunct="0"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  <a:buFont typeface="Wingdings 2" pitchFamily="18" charset="2"/>
                <a:buNone/>
              </a:pPr>
              <a:endParaRPr lang="bg-BG" sz="3200" b="1" dirty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endParaRPr>
            </a:p>
            <a:p>
              <a:pPr algn="ctr" eaLnBrk="0" hangingPunct="0"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  <a:buFont typeface="Wingdings 2" pitchFamily="18" charset="2"/>
                <a:buNone/>
              </a:pPr>
              <a:endParaRPr lang="en-US" sz="3200" b="1" dirty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endParaRPr>
            </a:p>
            <a:p>
              <a:pPr algn="ctr" eaLnBrk="0" hangingPunct="0"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  <a:buFont typeface="Wingdings 2" pitchFamily="18" charset="2"/>
                <a:buNone/>
              </a:pPr>
              <a:endParaRPr lang="bg-BG" sz="1600" b="1" dirty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endParaRPr>
            </a:p>
            <a:p>
              <a:pPr algn="ctr" eaLnBrk="0" hangingPunct="0"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  <a:buFont typeface="Wingdings 2" pitchFamily="18" charset="2"/>
                <a:buNone/>
              </a:pPr>
              <a:endParaRPr lang="bg-BG" sz="3600" b="1" dirty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endParaRPr>
            </a:p>
          </p:txBody>
        </p:sp>
        <p:pic>
          <p:nvPicPr>
            <p:cNvPr id="8196" name="Picture 4" descr="Резултат с изображение за exodus wallet desktop">
              <a:extLst>
                <a:ext uri="{FF2B5EF4-FFF2-40B4-BE49-F238E27FC236}">
                  <a16:creationId xmlns:a16="http://schemas.microsoft.com/office/drawing/2014/main" id="{5AFA9983-514C-480A-B4F7-74446A092A8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7542456" y="3008494"/>
              <a:ext cx="2513390" cy="1590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73021B7-9E9D-481F-809F-864C6BF04E3A}"/>
              </a:ext>
            </a:extLst>
          </p:cNvPr>
          <p:cNvGrpSpPr/>
          <p:nvPr/>
        </p:nvGrpSpPr>
        <p:grpSpPr>
          <a:xfrm>
            <a:off x="7087322" y="4145214"/>
            <a:ext cx="2282249" cy="2333005"/>
            <a:chOff x="7012563" y="4145215"/>
            <a:chExt cx="2282249" cy="2333005"/>
          </a:xfrm>
        </p:grpSpPr>
        <p:sp>
          <p:nvSpPr>
            <p:cNvPr id="17" name="Rounded Rectangle 8">
              <a:extLst>
                <a:ext uri="{FF2B5EF4-FFF2-40B4-BE49-F238E27FC236}">
                  <a16:creationId xmlns:a16="http://schemas.microsoft.com/office/drawing/2014/main" id="{22B24DEB-847D-4E2F-A778-9349877FB443}"/>
                </a:ext>
              </a:extLst>
            </p:cNvPr>
            <p:cNvSpPr/>
            <p:nvPr/>
          </p:nvSpPr>
          <p:spPr>
            <a:xfrm>
              <a:off x="7012563" y="4145215"/>
              <a:ext cx="2282249" cy="2333005"/>
            </a:xfrm>
            <a:prstGeom prst="roundRect">
              <a:avLst>
                <a:gd name="adj" fmla="val 8117"/>
              </a:avLst>
            </a:prstGeom>
            <a:solidFill>
              <a:schemeClr val="accent2">
                <a:lumMod val="50000"/>
                <a:alpha val="5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tIns="72000" bIns="108000" anchor="ctr" anchorCtr="0">
              <a:spAutoFit/>
            </a:bodyPr>
            <a:lstStyle/>
            <a:p>
              <a:pPr algn="ctr" eaLnBrk="0" hangingPunct="0">
                <a:lnSpc>
                  <a:spcPct val="90000"/>
                </a:lnSpc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  <a:buFont typeface="Wingdings 2" pitchFamily="18" charset="2"/>
                <a:buNone/>
              </a:pPr>
              <a:r>
                <a:rPr lang="en-US" sz="36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Consolas" pitchFamily="49" charset="0"/>
                </a:rPr>
                <a:t>Hardware</a:t>
              </a:r>
              <a:r>
                <a:rPr lang="en-US" sz="3600" b="1" dirty="0">
                  <a:solidFill>
                    <a:srgbClr val="8CF4F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Consolas" pitchFamily="49" charset="0"/>
                </a:rPr>
                <a:t> wallets</a:t>
              </a:r>
              <a:endParaRPr lang="bg-BG" sz="3200" b="1" dirty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endParaRPr>
            </a:p>
            <a:p>
              <a:pPr algn="ctr" eaLnBrk="0" hangingPunct="0"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  <a:buFont typeface="Wingdings 2" pitchFamily="18" charset="2"/>
                <a:buNone/>
              </a:pPr>
              <a:endParaRPr lang="bg-BG" sz="3200" b="1" dirty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endParaRPr>
            </a:p>
            <a:p>
              <a:pPr algn="ctr" eaLnBrk="0" hangingPunct="0"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  <a:buFont typeface="Wingdings 2" pitchFamily="18" charset="2"/>
                <a:buNone/>
              </a:pPr>
              <a:endParaRPr lang="bg-BG" sz="3600" b="1" dirty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endParaRPr>
            </a:p>
          </p:txBody>
        </p:sp>
        <p:pic>
          <p:nvPicPr>
            <p:cNvPr id="8198" name="Picture 6" descr="Резултат с изображение за ledger nano s">
              <a:extLst>
                <a:ext uri="{FF2B5EF4-FFF2-40B4-BE49-F238E27FC236}">
                  <a16:creationId xmlns:a16="http://schemas.microsoft.com/office/drawing/2014/main" id="{96F17E53-F92D-4017-A4E9-1506894907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77959" y="5439896"/>
              <a:ext cx="1431254" cy="8826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064DB87-0CCA-4CEB-849F-929937328758}"/>
              </a:ext>
            </a:extLst>
          </p:cNvPr>
          <p:cNvGrpSpPr/>
          <p:nvPr/>
        </p:nvGrpSpPr>
        <p:grpSpPr>
          <a:xfrm>
            <a:off x="9766412" y="4145214"/>
            <a:ext cx="1907799" cy="2333005"/>
            <a:chOff x="9523412" y="4145215"/>
            <a:chExt cx="1907799" cy="2333005"/>
          </a:xfrm>
        </p:grpSpPr>
        <p:sp>
          <p:nvSpPr>
            <p:cNvPr id="22" name="Rounded Rectangle 8">
              <a:extLst>
                <a:ext uri="{FF2B5EF4-FFF2-40B4-BE49-F238E27FC236}">
                  <a16:creationId xmlns:a16="http://schemas.microsoft.com/office/drawing/2014/main" id="{A0F08C74-9BB7-4DAC-88AA-5A8951289189}"/>
                </a:ext>
              </a:extLst>
            </p:cNvPr>
            <p:cNvSpPr/>
            <p:nvPr/>
          </p:nvSpPr>
          <p:spPr>
            <a:xfrm>
              <a:off x="9523412" y="4145215"/>
              <a:ext cx="1907799" cy="2333005"/>
            </a:xfrm>
            <a:prstGeom prst="roundRect">
              <a:avLst>
                <a:gd name="adj" fmla="val 8117"/>
              </a:avLst>
            </a:prstGeom>
            <a:solidFill>
              <a:schemeClr val="accent2">
                <a:lumMod val="50000"/>
                <a:alpha val="5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tIns="72000" bIns="108000" anchor="ctr" anchorCtr="0">
              <a:spAutoFit/>
            </a:bodyPr>
            <a:lstStyle/>
            <a:p>
              <a:pPr algn="ctr" eaLnBrk="0" hangingPunct="0">
                <a:lnSpc>
                  <a:spcPct val="90000"/>
                </a:lnSpc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  <a:buFont typeface="Wingdings 2" pitchFamily="18" charset="2"/>
                <a:buNone/>
              </a:pPr>
              <a:r>
                <a:rPr lang="en-US" sz="36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Consolas" pitchFamily="49" charset="0"/>
                </a:rPr>
                <a:t>Online</a:t>
              </a:r>
              <a:r>
                <a:rPr lang="en-US" sz="3600" b="1" dirty="0">
                  <a:solidFill>
                    <a:srgbClr val="8CF4F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Consolas" pitchFamily="49" charset="0"/>
                </a:rPr>
                <a:t> wallets</a:t>
              </a:r>
              <a:endParaRPr lang="bg-BG" sz="3200" b="1" dirty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endParaRPr>
            </a:p>
            <a:p>
              <a:pPr algn="ctr" eaLnBrk="0" hangingPunct="0"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  <a:buFont typeface="Wingdings 2" pitchFamily="18" charset="2"/>
                <a:buNone/>
              </a:pPr>
              <a:endParaRPr lang="bg-BG" sz="3200" b="1" dirty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endParaRPr>
            </a:p>
            <a:p>
              <a:pPr algn="ctr" eaLnBrk="0" hangingPunct="0"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  <a:buFont typeface="Wingdings 2" pitchFamily="18" charset="2"/>
                <a:buNone/>
              </a:pPr>
              <a:endParaRPr lang="bg-BG" sz="3600" b="1" dirty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endParaRPr>
            </a:p>
          </p:txBody>
        </p:sp>
        <p:pic>
          <p:nvPicPr>
            <p:cNvPr id="8200" name="Picture 8" descr="Резултат с изображение за coinbase">
              <a:extLst>
                <a:ext uri="{FF2B5EF4-FFF2-40B4-BE49-F238E27FC236}">
                  <a16:creationId xmlns:a16="http://schemas.microsoft.com/office/drawing/2014/main" id="{9577E7E8-4045-4FA7-8383-6E8046A00F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50612" y="5384110"/>
              <a:ext cx="1453398" cy="9324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206371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D10B4ED-5447-4CF6-A188-343B4DF61B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E80F022-133F-4B2D-8922-7358CB807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Cryptocurrency Exchange Services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FA1496D-AB82-4E5E-A87A-725F6B8D0C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431" y="1219200"/>
            <a:ext cx="8092437" cy="5190739"/>
          </a:xfrm>
          <a:prstGeom prst="rect">
            <a:avLst/>
          </a:prstGeom>
        </p:spPr>
      </p:pic>
      <p:pic>
        <p:nvPicPr>
          <p:cNvPr id="10250" name="Picture 10" descr="Резултат с изображение за Bithumb logo">
            <a:extLst>
              <a:ext uri="{FF2B5EF4-FFF2-40B4-BE49-F238E27FC236}">
                <a16:creationId xmlns:a16="http://schemas.microsoft.com/office/drawing/2014/main" id="{50835CB3-D2B3-4392-819B-8B10B31847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0631" y="2302015"/>
            <a:ext cx="1291222" cy="12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2" name="Picture 12" descr="Резултат с изображение за Bitfinex logo">
            <a:extLst>
              <a:ext uri="{FF2B5EF4-FFF2-40B4-BE49-F238E27FC236}">
                <a16:creationId xmlns:a16="http://schemas.microsoft.com/office/drawing/2014/main" id="{C1D47779-B809-4481-8237-94359D0740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724468" y="1304215"/>
            <a:ext cx="3009899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4" name="Picture 14" descr="Резултат с изображение за Bittrex logo">
            <a:extLst>
              <a:ext uri="{FF2B5EF4-FFF2-40B4-BE49-F238E27FC236}">
                <a16:creationId xmlns:a16="http://schemas.microsoft.com/office/drawing/2014/main" id="{5D0D8A27-32B7-4E03-ADB7-1797604C8E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7601" y="4648200"/>
            <a:ext cx="1791965" cy="992564"/>
          </a:xfrm>
          <a:prstGeom prst="rect">
            <a:avLst/>
          </a:prstGeom>
          <a:noFill/>
          <a:ln>
            <a:solidFill>
              <a:srgbClr val="0070C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6" name="Picture 16" descr="Резултат с изображение за Coinone logo">
            <a:extLst>
              <a:ext uri="{FF2B5EF4-FFF2-40B4-BE49-F238E27FC236}">
                <a16:creationId xmlns:a16="http://schemas.microsoft.com/office/drawing/2014/main" id="{FD389EC4-E8CB-466A-ACA1-6244A3F2EC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7812" y="2302015"/>
            <a:ext cx="1296555" cy="12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8" name="Picture 18" descr="Резултат с изображение за Poloniex logo">
            <a:extLst>
              <a:ext uri="{FF2B5EF4-FFF2-40B4-BE49-F238E27FC236}">
                <a16:creationId xmlns:a16="http://schemas.microsoft.com/office/drawing/2014/main" id="{77B9FDF6-2273-4E56-A437-F541CCF9C3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7601" y="3733800"/>
            <a:ext cx="2996766" cy="687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0" name="Picture 20" descr="Резултат с изображение за Kraken logo exchange">
            <a:extLst>
              <a:ext uri="{FF2B5EF4-FFF2-40B4-BE49-F238E27FC236}">
                <a16:creationId xmlns:a16="http://schemas.microsoft.com/office/drawing/2014/main" id="{3D69B714-5A6A-4B60-921E-5BEAAD0F29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1803" y="4648200"/>
            <a:ext cx="992564" cy="992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2" name="Picture 22" descr="Резултат с изображение за gdax logo">
            <a:extLst>
              <a:ext uri="{FF2B5EF4-FFF2-40B4-BE49-F238E27FC236}">
                <a16:creationId xmlns:a16="http://schemas.microsoft.com/office/drawing/2014/main" id="{6A797B0C-C65A-4BA6-A8BF-FAB8F2D8F5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737601" y="5848753"/>
            <a:ext cx="1105844" cy="455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4" name="Picture 24" descr="Резултат с изображение за shapeshift logo">
            <a:extLst>
              <a:ext uri="{FF2B5EF4-FFF2-40B4-BE49-F238E27FC236}">
                <a16:creationId xmlns:a16="http://schemas.microsoft.com/office/drawing/2014/main" id="{EE75B306-FBDE-4931-B6B8-621893C330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031853" y="5848753"/>
            <a:ext cx="1712026" cy="455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68266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6AD6A00-1370-4E7C-BF0B-F415C30913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5806926-50A2-455D-956A-14D0F5934F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Smart Contracts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81AEEC5-0B04-4F04-BEA0-C088A86D6DBD}"/>
              </a:ext>
            </a:extLst>
          </p:cNvPr>
          <p:cNvGrpSpPr/>
          <p:nvPr/>
        </p:nvGrpSpPr>
        <p:grpSpPr>
          <a:xfrm>
            <a:off x="531812" y="1208756"/>
            <a:ext cx="5257800" cy="5080143"/>
            <a:chOff x="531812" y="1208756"/>
            <a:chExt cx="5257800" cy="5080143"/>
          </a:xfrm>
        </p:grpSpPr>
        <p:sp>
          <p:nvSpPr>
            <p:cNvPr id="6" name="Rounded Rectangle 8">
              <a:extLst>
                <a:ext uri="{FF2B5EF4-FFF2-40B4-BE49-F238E27FC236}">
                  <a16:creationId xmlns:a16="http://schemas.microsoft.com/office/drawing/2014/main" id="{C4583D61-24F7-4902-A29F-E08F22FA13EF}"/>
                </a:ext>
              </a:extLst>
            </p:cNvPr>
            <p:cNvSpPr/>
            <p:nvPr/>
          </p:nvSpPr>
          <p:spPr>
            <a:xfrm>
              <a:off x="531812" y="1208756"/>
              <a:ext cx="5257800" cy="5080143"/>
            </a:xfrm>
            <a:prstGeom prst="roundRect">
              <a:avLst>
                <a:gd name="adj" fmla="val 4995"/>
              </a:avLst>
            </a:prstGeom>
            <a:solidFill>
              <a:schemeClr val="accent2">
                <a:lumMod val="50000"/>
                <a:alpha val="5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tIns="72000" bIns="108000" anchor="ctr" anchorCtr="0">
              <a:spAutoFit/>
            </a:bodyPr>
            <a:lstStyle/>
            <a:p>
              <a:pPr algn="ctr" eaLnBrk="0" hangingPunct="0">
                <a:spcBef>
                  <a:spcPts val="60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  <a:buFont typeface="Wingdings 2" pitchFamily="18" charset="2"/>
                <a:buNone/>
              </a:pPr>
              <a:r>
                <a:rPr lang="en-US" sz="4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Consolas" pitchFamily="49" charset="0"/>
                </a:rPr>
                <a:t>Smart Contracts</a:t>
              </a:r>
              <a:endParaRPr lang="bg-BG" sz="4400" b="1" dirty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endParaRPr>
            </a:p>
            <a:p>
              <a:pPr algn="ctr" eaLnBrk="0" hangingPunct="0">
                <a:spcBef>
                  <a:spcPts val="60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  <a:buFont typeface="Wingdings 2" pitchFamily="18" charset="2"/>
                <a:buNone/>
              </a:pPr>
              <a:r>
                <a:rPr lang="en-US" sz="3200" b="1" dirty="0">
                  <a:solidFill>
                    <a:srgbClr val="8CF4F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Consolas" pitchFamily="49" charset="0"/>
                </a:rPr>
                <a:t>Code (</a:t>
              </a:r>
              <a:r>
                <a:rPr lang="en-US" sz="32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Consolas" pitchFamily="49" charset="0"/>
                </a:rPr>
                <a:t>custom logic</a:t>
              </a:r>
              <a:r>
                <a:rPr lang="en-US" sz="3200" b="1" dirty="0">
                  <a:solidFill>
                    <a:srgbClr val="8CF4F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Consolas" pitchFamily="49" charset="0"/>
                </a:rPr>
                <a:t>) running in the blockchain network</a:t>
              </a:r>
              <a:endParaRPr lang="bg-BG" sz="2800" b="1" dirty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endParaRPr>
            </a:p>
            <a:p>
              <a:pPr algn="ctr" eaLnBrk="0" hangingPunct="0"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  <a:buFont typeface="Wingdings 2" pitchFamily="18" charset="2"/>
                <a:buNone/>
              </a:pPr>
              <a:endParaRPr lang="bg-BG" sz="3200" b="1" dirty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endParaRPr>
            </a:p>
            <a:p>
              <a:pPr algn="ctr" eaLnBrk="0" hangingPunct="0"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  <a:buFont typeface="Wingdings 2" pitchFamily="18" charset="2"/>
                <a:buNone/>
              </a:pPr>
              <a:endParaRPr lang="en-US" sz="3200" b="1" dirty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endParaRPr>
            </a:p>
            <a:p>
              <a:pPr algn="ctr" eaLnBrk="0" hangingPunct="0"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  <a:buFont typeface="Wingdings 2" pitchFamily="18" charset="2"/>
                <a:buNone/>
              </a:pPr>
              <a:endParaRPr lang="bg-BG" sz="3200" b="1" dirty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endParaRPr>
            </a:p>
            <a:p>
              <a:pPr algn="ctr" eaLnBrk="0" hangingPunct="0"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  <a:buFont typeface="Wingdings 2" pitchFamily="18" charset="2"/>
                <a:buNone/>
              </a:pPr>
              <a:endParaRPr lang="en-US" sz="3200" b="1" dirty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endParaRPr>
            </a:p>
            <a:p>
              <a:pPr algn="ctr" eaLnBrk="0" hangingPunct="0"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  <a:buFont typeface="Wingdings 2" pitchFamily="18" charset="2"/>
                <a:buNone/>
              </a:pPr>
              <a:endParaRPr lang="bg-BG" sz="3200" b="1" dirty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endParaRPr>
            </a:p>
            <a:p>
              <a:pPr algn="ctr" eaLnBrk="0" hangingPunct="0"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  <a:buFont typeface="Wingdings 2" pitchFamily="18" charset="2"/>
                <a:buNone/>
              </a:pPr>
              <a:endParaRPr lang="bg-BG" sz="3600" b="1" dirty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endParaRPr>
            </a:p>
          </p:txBody>
        </p:sp>
        <p:pic>
          <p:nvPicPr>
            <p:cNvPr id="11266" name="Picture 2" descr="Резултат с изображение за Smart Contracts">
              <a:extLst>
                <a:ext uri="{FF2B5EF4-FFF2-40B4-BE49-F238E27FC236}">
                  <a16:creationId xmlns:a16="http://schemas.microsoft.com/office/drawing/2014/main" id="{330E67D3-40B4-43D7-8F4E-C9C3882EF4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2302" y="3200400"/>
              <a:ext cx="5071110" cy="29158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09ADAFA-FD35-45DC-B0EB-1F27B7715095}"/>
              </a:ext>
            </a:extLst>
          </p:cNvPr>
          <p:cNvGrpSpPr/>
          <p:nvPr/>
        </p:nvGrpSpPr>
        <p:grpSpPr>
          <a:xfrm>
            <a:off x="6191541" y="1208756"/>
            <a:ext cx="5500800" cy="5080143"/>
            <a:chOff x="6191541" y="1208756"/>
            <a:chExt cx="5500800" cy="5080143"/>
          </a:xfrm>
        </p:grpSpPr>
        <p:sp>
          <p:nvSpPr>
            <p:cNvPr id="13" name="Rounded Rectangle 8">
              <a:extLst>
                <a:ext uri="{FF2B5EF4-FFF2-40B4-BE49-F238E27FC236}">
                  <a16:creationId xmlns:a16="http://schemas.microsoft.com/office/drawing/2014/main" id="{E73EE490-E486-4FBE-B18D-5EC8479F162F}"/>
                </a:ext>
              </a:extLst>
            </p:cNvPr>
            <p:cNvSpPr/>
            <p:nvPr/>
          </p:nvSpPr>
          <p:spPr>
            <a:xfrm>
              <a:off x="6191541" y="1208756"/>
              <a:ext cx="5500800" cy="5080143"/>
            </a:xfrm>
            <a:prstGeom prst="roundRect">
              <a:avLst>
                <a:gd name="adj" fmla="val 4995"/>
              </a:avLst>
            </a:prstGeom>
            <a:solidFill>
              <a:schemeClr val="accent2">
                <a:lumMod val="50000"/>
                <a:alpha val="5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tIns="72000" bIns="108000" anchor="ctr" anchorCtr="0">
              <a:spAutoFit/>
            </a:bodyPr>
            <a:lstStyle/>
            <a:p>
              <a:pPr algn="ctr" eaLnBrk="0" hangingPunct="0">
                <a:spcBef>
                  <a:spcPts val="60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  <a:buFont typeface="Wingdings 2" pitchFamily="18" charset="2"/>
                <a:buNone/>
              </a:pPr>
              <a:r>
                <a:rPr lang="en-US" sz="4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Consolas" pitchFamily="49" charset="0"/>
                </a:rPr>
                <a:t>Solidity</a:t>
              </a:r>
              <a:endParaRPr lang="bg-BG" sz="4400" b="1" dirty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endParaRPr>
            </a:p>
            <a:p>
              <a:pPr algn="ctr" eaLnBrk="0" hangingPunct="0">
                <a:spcBef>
                  <a:spcPts val="60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  <a:buFont typeface="Wingdings 2" pitchFamily="18" charset="2"/>
                <a:buNone/>
              </a:pPr>
              <a:r>
                <a:rPr lang="en-US" sz="3200" b="1" dirty="0">
                  <a:solidFill>
                    <a:srgbClr val="8CF4F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Consolas" pitchFamily="49" charset="0"/>
                </a:rPr>
                <a:t>Blockchain </a:t>
              </a:r>
              <a:r>
                <a:rPr lang="en-US" sz="32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Consolas" pitchFamily="49" charset="0"/>
                </a:rPr>
                <a:t>programming language</a:t>
              </a:r>
              <a:r>
                <a:rPr lang="en-US" sz="3200" b="1" dirty="0">
                  <a:solidFill>
                    <a:srgbClr val="8CF4F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Consolas" pitchFamily="49" charset="0"/>
                </a:rPr>
                <a:t> for the Ethereum network, running on EVM</a:t>
              </a:r>
              <a:endParaRPr lang="bg-BG" sz="2800" b="1" dirty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endParaRPr>
            </a:p>
            <a:p>
              <a:pPr algn="ctr" eaLnBrk="0" hangingPunct="0"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  <a:buFont typeface="Wingdings 2" pitchFamily="18" charset="2"/>
                <a:buNone/>
              </a:pPr>
              <a:endParaRPr lang="bg-BG" sz="3200" b="1" dirty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endParaRPr>
            </a:p>
            <a:p>
              <a:pPr algn="ctr" eaLnBrk="0" hangingPunct="0"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  <a:buFont typeface="Wingdings 2" pitchFamily="18" charset="2"/>
                <a:buNone/>
              </a:pPr>
              <a:endParaRPr lang="en-US" sz="3200" b="1" dirty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endParaRPr>
            </a:p>
            <a:p>
              <a:pPr algn="ctr" eaLnBrk="0" hangingPunct="0"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  <a:buFont typeface="Wingdings 2" pitchFamily="18" charset="2"/>
                <a:buNone/>
              </a:pPr>
              <a:endParaRPr lang="bg-BG" sz="3200" b="1" dirty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endParaRPr>
            </a:p>
            <a:p>
              <a:pPr algn="ctr" eaLnBrk="0" hangingPunct="0"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  <a:buFont typeface="Wingdings 2" pitchFamily="18" charset="2"/>
                <a:buNone/>
              </a:pPr>
              <a:endParaRPr lang="en-US" sz="3200" b="1" dirty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endParaRPr>
            </a:p>
            <a:p>
              <a:pPr algn="ctr" eaLnBrk="0" hangingPunct="0"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  <a:buFont typeface="Wingdings 2" pitchFamily="18" charset="2"/>
                <a:buNone/>
              </a:pPr>
              <a:endParaRPr lang="bg-BG" sz="3600" b="1" dirty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endParaRPr>
            </a:p>
          </p:txBody>
        </p:sp>
        <p:pic>
          <p:nvPicPr>
            <p:cNvPr id="11268" name="Picture 4" descr="Резултат с изображение за Solidity code">
              <a:extLst>
                <a:ext uri="{FF2B5EF4-FFF2-40B4-BE49-F238E27FC236}">
                  <a16:creationId xmlns:a16="http://schemas.microsoft.com/office/drawing/2014/main" id="{7BD4F9FE-182D-474D-9666-505F4955E44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6550143" y="3807520"/>
              <a:ext cx="4820542" cy="21698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270807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3A7CC0D-005E-4C78-8875-F682CD59BA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1F158ACB-8657-432B-BB50-FCCFFEA839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8012" y="3598008"/>
            <a:ext cx="3276600" cy="3077304"/>
          </a:xfrm>
        </p:spPr>
        <p:txBody>
          <a:bodyPr>
            <a:normAutofit fontScale="92500" lnSpcReduction="10000"/>
          </a:bodyPr>
          <a:lstStyle/>
          <a:p>
            <a:r>
              <a:rPr lang="en-US" sz="2800" dirty="0"/>
              <a:t>Two blockchain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addresses</a:t>
            </a:r>
            <a:r>
              <a:rPr lang="en-US" sz="2800" dirty="0"/>
              <a:t> enter into a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smart contract</a:t>
            </a:r>
          </a:p>
          <a:p>
            <a:r>
              <a:rPr lang="en-US" sz="2800" dirty="0"/>
              <a:t>The contract stays in the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public ledger</a:t>
            </a:r>
          </a:p>
          <a:p>
            <a:r>
              <a:rPr lang="en-US" sz="2800" dirty="0"/>
              <a:t>Participants may be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anonymous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25468EC-BDFF-4B40-A104-A329770A4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How Do Smart Contracts Work?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82C9258-7E78-4045-AE10-89FE36EC3AC0}"/>
              </a:ext>
            </a:extLst>
          </p:cNvPr>
          <p:cNvGrpSpPr/>
          <p:nvPr/>
        </p:nvGrpSpPr>
        <p:grpSpPr>
          <a:xfrm>
            <a:off x="898504" y="1181100"/>
            <a:ext cx="2695615" cy="2163633"/>
            <a:chOff x="258368" y="1083663"/>
            <a:chExt cx="3946652" cy="304554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F432BB1-92BE-4DFB-9158-F7159F555A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46212" y="1557370"/>
              <a:ext cx="1570964" cy="149063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6E9ECD2-50A8-4BA7-B9E8-4DCDDD3718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9783"/>
            <a:stretch/>
          </p:blipFill>
          <p:spPr>
            <a:xfrm>
              <a:off x="2724379" y="1094301"/>
              <a:ext cx="1480641" cy="3034904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B07B7C3E-D14C-4F39-A578-EC8384402F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9783"/>
            <a:stretch/>
          </p:blipFill>
          <p:spPr>
            <a:xfrm flipH="1">
              <a:off x="258368" y="1083663"/>
              <a:ext cx="1480641" cy="3034904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EAF0A12-95E1-4586-81E8-B58BF57D025B}"/>
              </a:ext>
            </a:extLst>
          </p:cNvPr>
          <p:cNvGrpSpPr/>
          <p:nvPr/>
        </p:nvGrpSpPr>
        <p:grpSpPr>
          <a:xfrm>
            <a:off x="5084931" y="1280928"/>
            <a:ext cx="1916572" cy="2140578"/>
            <a:chOff x="4607484" y="1299946"/>
            <a:chExt cx="2319052" cy="2590100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3FE28A4-82A5-4F4F-8F31-8B40F270DA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07484" y="1299946"/>
              <a:ext cx="1900866" cy="1984028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78B58CC8-03E7-41CD-9F16-AEA4F44BD53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7280800">
              <a:off x="5639440" y="2602950"/>
              <a:ext cx="1287096" cy="1287096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33" name="Content Placeholder 20">
            <a:extLst>
              <a:ext uri="{FF2B5EF4-FFF2-40B4-BE49-F238E27FC236}">
                <a16:creationId xmlns:a16="http://schemas.microsoft.com/office/drawing/2014/main" id="{10613FBC-CF07-4058-84B0-B21BB319B3C6}"/>
              </a:ext>
            </a:extLst>
          </p:cNvPr>
          <p:cNvSpPr txBox="1">
            <a:spLocks/>
          </p:cNvSpPr>
          <p:nvPr/>
        </p:nvSpPr>
        <p:spPr>
          <a:xfrm>
            <a:off x="4544222" y="3598008"/>
            <a:ext cx="2997990" cy="3077304"/>
          </a:xfrm>
          <a:prstGeom prst="rect">
            <a:avLst/>
          </a:prstGeom>
        </p:spPr>
        <p:txBody>
          <a:bodyPr vert="horz" lIns="108000" tIns="36000" rIns="108000" bIns="36000" rtlCol="0">
            <a:normAutofit lnSpcReduction="10000"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dirty="0"/>
              <a:t>A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triggering event </a:t>
            </a:r>
            <a:r>
              <a:rPr lang="en-US" sz="2600" dirty="0"/>
              <a:t>executes the contract code</a:t>
            </a:r>
          </a:p>
          <a:p>
            <a:r>
              <a:rPr lang="en-US" sz="2600" dirty="0"/>
              <a:t>The contract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obligations</a:t>
            </a:r>
            <a:r>
              <a:rPr lang="en-US" sz="2600" dirty="0"/>
              <a:t> are enforced (e.g. payments)</a:t>
            </a:r>
            <a:endParaRPr lang="en-US" sz="2600" dirty="0">
              <a:solidFill>
                <a:schemeClr val="tx2">
                  <a:lumMod val="75000"/>
                </a:schemeClr>
              </a:solidFill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76426D4-3B64-4BDF-8B7A-AC6099D3475F}"/>
              </a:ext>
            </a:extLst>
          </p:cNvPr>
          <p:cNvGrpSpPr/>
          <p:nvPr/>
        </p:nvGrpSpPr>
        <p:grpSpPr>
          <a:xfrm>
            <a:off x="8810380" y="1219200"/>
            <a:ext cx="2008432" cy="2239833"/>
            <a:chOff x="8732203" y="1592679"/>
            <a:chExt cx="2673223" cy="2981218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0310F3C9-5E0A-4492-AB5C-4B3475E8061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732203" y="2505479"/>
              <a:ext cx="2068418" cy="2068418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569669E7-4ADB-436B-A7EB-C857C8133B4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225138" y="1687692"/>
              <a:ext cx="1180288" cy="1231924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B2E445F5-CBE3-4BEA-BDBE-A0C9FCEA20F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802613" y="1592679"/>
              <a:ext cx="1284324" cy="1284325"/>
            </a:xfrm>
            <a:prstGeom prst="rect">
              <a:avLst/>
            </a:prstGeom>
          </p:spPr>
        </p:pic>
      </p:grpSp>
      <p:sp>
        <p:nvSpPr>
          <p:cNvPr id="44" name="Content Placeholder 20">
            <a:extLst>
              <a:ext uri="{FF2B5EF4-FFF2-40B4-BE49-F238E27FC236}">
                <a16:creationId xmlns:a16="http://schemas.microsoft.com/office/drawing/2014/main" id="{5549DE63-4875-4B98-BACF-4D1D587EA2D4}"/>
              </a:ext>
            </a:extLst>
          </p:cNvPr>
          <p:cNvSpPr txBox="1">
            <a:spLocks/>
          </p:cNvSpPr>
          <p:nvPr/>
        </p:nvSpPr>
        <p:spPr>
          <a:xfrm>
            <a:off x="8019756" y="3598008"/>
            <a:ext cx="3549249" cy="3077304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dirty="0"/>
              <a:t>Everyone can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see</a:t>
            </a:r>
            <a:r>
              <a:rPr lang="en-US" sz="2600" dirty="0"/>
              <a:t> the contract activities</a:t>
            </a:r>
          </a:p>
          <a:p>
            <a:r>
              <a:rPr lang="en-US" sz="2600" dirty="0"/>
              <a:t>Contract actors may be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anonymous</a:t>
            </a:r>
          </a:p>
        </p:txBody>
      </p:sp>
    </p:spTree>
    <p:extLst>
      <p:ext uri="{BB962C8B-B14F-4D97-AF65-F5344CB8AC3E}">
        <p14:creationId xmlns:p14="http://schemas.microsoft.com/office/powerpoint/2010/main" val="977630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5D5E89C-D637-411C-B230-321135A36D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27EC75E-4C18-4285-B50A-9107A6F43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Decentralized Blockchain Apps (</a:t>
            </a:r>
            <a:r>
              <a:rPr lang="en-US" sz="4400" noProof="1"/>
              <a:t>DApps</a:t>
            </a:r>
            <a:r>
              <a:rPr lang="en-US" sz="4400" dirty="0"/>
              <a:t>)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17B326B-3412-4B4A-9A16-F54068ED6DD5}"/>
              </a:ext>
            </a:extLst>
          </p:cNvPr>
          <p:cNvGrpSpPr/>
          <p:nvPr/>
        </p:nvGrpSpPr>
        <p:grpSpPr>
          <a:xfrm>
            <a:off x="684212" y="1189534"/>
            <a:ext cx="5257800" cy="5135066"/>
            <a:chOff x="684212" y="1130378"/>
            <a:chExt cx="4953000" cy="5157889"/>
          </a:xfrm>
        </p:grpSpPr>
        <p:sp>
          <p:nvSpPr>
            <p:cNvPr id="6" name="Rounded Rectangle 8">
              <a:extLst>
                <a:ext uri="{FF2B5EF4-FFF2-40B4-BE49-F238E27FC236}">
                  <a16:creationId xmlns:a16="http://schemas.microsoft.com/office/drawing/2014/main" id="{0F61D2EC-F827-4C90-B774-E1D3CE91D566}"/>
                </a:ext>
              </a:extLst>
            </p:cNvPr>
            <p:cNvSpPr/>
            <p:nvPr/>
          </p:nvSpPr>
          <p:spPr>
            <a:xfrm>
              <a:off x="684212" y="1130378"/>
              <a:ext cx="4953000" cy="5157889"/>
            </a:xfrm>
            <a:prstGeom prst="roundRect">
              <a:avLst>
                <a:gd name="adj" fmla="val 4995"/>
              </a:avLst>
            </a:prstGeom>
            <a:solidFill>
              <a:schemeClr val="accent2">
                <a:lumMod val="50000"/>
                <a:alpha val="5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tIns="72000" bIns="108000" anchor="ctr" anchorCtr="0">
              <a:spAutoFit/>
            </a:bodyPr>
            <a:lstStyle/>
            <a:p>
              <a:pPr algn="ctr" eaLnBrk="0" hangingPunct="0">
                <a:spcBef>
                  <a:spcPts val="60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  <a:buFont typeface="Wingdings 2" pitchFamily="18" charset="2"/>
                <a:buNone/>
              </a:pPr>
              <a:r>
                <a:rPr lang="en-US" sz="3600" b="1" noProof="1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Consolas" pitchFamily="49" charset="0"/>
                </a:rPr>
                <a:t>DApps</a:t>
              </a:r>
              <a:endParaRPr lang="en-US" sz="36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endParaRPr>
            </a:p>
            <a:p>
              <a:pPr algn="ctr" eaLnBrk="0" hangingPunct="0">
                <a:spcBef>
                  <a:spcPts val="60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  <a:buFont typeface="Wingdings 2" pitchFamily="18" charset="2"/>
                <a:buNone/>
              </a:pPr>
              <a:r>
                <a:rPr lang="en-US" sz="3200" b="1" noProof="1">
                  <a:solidFill>
                    <a:srgbClr val="8CF4F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Consolas" pitchFamily="49" charset="0"/>
                </a:rPr>
                <a:t>DApps</a:t>
              </a:r>
              <a:r>
                <a:rPr lang="en-US" sz="3200" b="1" dirty="0">
                  <a:solidFill>
                    <a:srgbClr val="8CF4F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Consolas" pitchFamily="49" charset="0"/>
                </a:rPr>
                <a:t> hold backend code and data on the blockchain</a:t>
              </a:r>
            </a:p>
            <a:p>
              <a:pPr algn="ctr" eaLnBrk="0" hangingPunct="0">
                <a:spcBef>
                  <a:spcPts val="60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  <a:buFont typeface="Wingdings 2" pitchFamily="18" charset="2"/>
                <a:buNone/>
              </a:pPr>
              <a:endParaRPr lang="en-US" sz="2800" b="1" dirty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endParaRPr>
            </a:p>
            <a:p>
              <a:pPr algn="ctr" eaLnBrk="0" hangingPunct="0">
                <a:spcBef>
                  <a:spcPts val="60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  <a:buFont typeface="Wingdings 2" pitchFamily="18" charset="2"/>
                <a:buNone/>
              </a:pPr>
              <a:endParaRPr lang="en-US" sz="2800" b="1" dirty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endParaRPr>
            </a:p>
            <a:p>
              <a:pPr algn="ctr" eaLnBrk="0" hangingPunct="0">
                <a:spcBef>
                  <a:spcPts val="60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  <a:buFont typeface="Wingdings 2" pitchFamily="18" charset="2"/>
                <a:buNone/>
              </a:pPr>
              <a:endParaRPr lang="en-US" sz="2800" b="1" dirty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endParaRPr>
            </a:p>
            <a:p>
              <a:pPr algn="ctr" eaLnBrk="0" hangingPunct="0">
                <a:spcBef>
                  <a:spcPts val="60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  <a:buFont typeface="Wingdings 2" pitchFamily="18" charset="2"/>
                <a:buNone/>
              </a:pPr>
              <a:endParaRPr lang="en-US" sz="3200" b="1" dirty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endParaRPr>
            </a:p>
            <a:p>
              <a:pPr algn="ctr" eaLnBrk="0" hangingPunct="0"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  <a:buFont typeface="Wingdings 2" pitchFamily="18" charset="2"/>
                <a:buNone/>
              </a:pPr>
              <a:r>
                <a:rPr lang="en-US" sz="3200" b="1" dirty="0">
                  <a:solidFill>
                    <a:srgbClr val="8CF4F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Consolas" pitchFamily="49" charset="0"/>
                </a:rPr>
                <a:t>The front-end is still a traditional app</a:t>
              </a:r>
              <a:endParaRPr lang="bg-BG" sz="2000" b="1" dirty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endParaRPr>
            </a:p>
          </p:txBody>
        </p:sp>
        <p:pic>
          <p:nvPicPr>
            <p:cNvPr id="5122" name="Picture 2" descr="Резултат с изображение за decentralized">
              <a:extLst>
                <a:ext uri="{FF2B5EF4-FFF2-40B4-BE49-F238E27FC236}">
                  <a16:creationId xmlns:a16="http://schemas.microsoft.com/office/drawing/2014/main" id="{7A5B82E6-6C93-4674-A02D-6A84FA2DBAD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4657" y="3108695"/>
              <a:ext cx="4272109" cy="1854978"/>
            </a:xfrm>
            <a:prstGeom prst="rect">
              <a:avLst/>
            </a:prstGeom>
            <a:noFill/>
            <a:effectLst>
              <a:softEdge rad="63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Rounded Rectangle 8">
            <a:extLst>
              <a:ext uri="{FF2B5EF4-FFF2-40B4-BE49-F238E27FC236}">
                <a16:creationId xmlns:a16="http://schemas.microsoft.com/office/drawing/2014/main" id="{4E96351E-51CD-4915-949F-5244E5D81D38}"/>
              </a:ext>
            </a:extLst>
          </p:cNvPr>
          <p:cNvSpPr/>
          <p:nvPr/>
        </p:nvSpPr>
        <p:spPr>
          <a:xfrm>
            <a:off x="6443999" y="1189534"/>
            <a:ext cx="4958291" cy="765485"/>
          </a:xfrm>
          <a:prstGeom prst="roundRect">
            <a:avLst>
              <a:gd name="adj" fmla="val 20971"/>
            </a:avLst>
          </a:prstGeom>
          <a:solidFill>
            <a:schemeClr val="accent2">
              <a:lumMod val="50000"/>
              <a:alpha val="5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108000" anchor="ctr" anchorCtr="0">
            <a:spAutoFit/>
          </a:bodyPr>
          <a:lstStyle/>
          <a:p>
            <a:pPr algn="ctr"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Client App </a:t>
            </a:r>
            <a:r>
              <a:rPr lang="en-US" sz="3200" b="1" dirty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(front-end)</a:t>
            </a:r>
            <a:endParaRPr lang="bg-BG" sz="3200" b="1" dirty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13" name="Rounded Rectangle 8">
            <a:extLst>
              <a:ext uri="{FF2B5EF4-FFF2-40B4-BE49-F238E27FC236}">
                <a16:creationId xmlns:a16="http://schemas.microsoft.com/office/drawing/2014/main" id="{29CC3CF0-9749-4E74-930F-249930B8EA49}"/>
              </a:ext>
            </a:extLst>
          </p:cNvPr>
          <p:cNvSpPr/>
          <p:nvPr/>
        </p:nvSpPr>
        <p:spPr>
          <a:xfrm>
            <a:off x="6443999" y="5144700"/>
            <a:ext cx="4953000" cy="1179900"/>
          </a:xfrm>
          <a:prstGeom prst="roundRect">
            <a:avLst>
              <a:gd name="adj" fmla="val 11701"/>
            </a:avLst>
          </a:prstGeom>
          <a:solidFill>
            <a:schemeClr val="accent2">
              <a:lumMod val="50000"/>
              <a:alpha val="5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108000" anchor="ctr" anchorCtr="0">
            <a:spAutoFit/>
          </a:bodyPr>
          <a:lstStyle/>
          <a:p>
            <a:pPr algn="ctr"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Smart Contract Backend</a:t>
            </a:r>
            <a:b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</a:br>
            <a:r>
              <a:rPr lang="en-US" sz="2800" b="1" dirty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Code + data on the blockchain</a:t>
            </a:r>
            <a:endParaRPr lang="bg-BG" sz="3200" b="1" dirty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15" name="Rounded Rectangle 8">
            <a:extLst>
              <a:ext uri="{FF2B5EF4-FFF2-40B4-BE49-F238E27FC236}">
                <a16:creationId xmlns:a16="http://schemas.microsoft.com/office/drawing/2014/main" id="{00EDF13A-93CD-46F6-B016-ADC90BB95276}"/>
              </a:ext>
            </a:extLst>
          </p:cNvPr>
          <p:cNvSpPr/>
          <p:nvPr/>
        </p:nvSpPr>
        <p:spPr>
          <a:xfrm>
            <a:off x="7504209" y="2971800"/>
            <a:ext cx="3924203" cy="1201275"/>
          </a:xfrm>
          <a:prstGeom prst="roundRect">
            <a:avLst>
              <a:gd name="adj" fmla="val 14623"/>
            </a:avLst>
          </a:prstGeom>
          <a:solidFill>
            <a:schemeClr val="accent2">
              <a:lumMod val="50000"/>
              <a:alpha val="5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108000" anchor="ctr" anchorCtr="0">
            <a:spAutoFit/>
          </a:bodyPr>
          <a:lstStyle/>
          <a:p>
            <a:pPr algn="ctr"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Traditional Backend</a:t>
            </a:r>
            <a:b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</a:br>
            <a:r>
              <a:rPr lang="en-US" sz="2800" b="1" dirty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Server-side code + data</a:t>
            </a:r>
            <a:endParaRPr lang="bg-BG" sz="2800" b="1" dirty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16" name="Arrow: Up-Down 15">
            <a:extLst>
              <a:ext uri="{FF2B5EF4-FFF2-40B4-BE49-F238E27FC236}">
                <a16:creationId xmlns:a16="http://schemas.microsoft.com/office/drawing/2014/main" id="{40DBB504-8836-4C18-84F8-0B3D2E964329}"/>
              </a:ext>
            </a:extLst>
          </p:cNvPr>
          <p:cNvSpPr/>
          <p:nvPr/>
        </p:nvSpPr>
        <p:spPr>
          <a:xfrm>
            <a:off x="9318629" y="2085292"/>
            <a:ext cx="295362" cy="750192"/>
          </a:xfrm>
          <a:prstGeom prst="upDownArrow">
            <a:avLst>
              <a:gd name="adj1" fmla="val 37879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8" name="Arrow: Up-Down 17">
            <a:extLst>
              <a:ext uri="{FF2B5EF4-FFF2-40B4-BE49-F238E27FC236}">
                <a16:creationId xmlns:a16="http://schemas.microsoft.com/office/drawing/2014/main" id="{0574CC22-0D84-4545-9F04-99DD0D5BA480}"/>
              </a:ext>
            </a:extLst>
          </p:cNvPr>
          <p:cNvSpPr/>
          <p:nvPr/>
        </p:nvSpPr>
        <p:spPr>
          <a:xfrm>
            <a:off x="6857133" y="2075872"/>
            <a:ext cx="304079" cy="2947844"/>
          </a:xfrm>
          <a:prstGeom prst="upDownArrow">
            <a:avLst>
              <a:gd name="adj1" fmla="val 37879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0" name="Arrow: Up-Down 19">
            <a:extLst>
              <a:ext uri="{FF2B5EF4-FFF2-40B4-BE49-F238E27FC236}">
                <a16:creationId xmlns:a16="http://schemas.microsoft.com/office/drawing/2014/main" id="{DC783691-ADA8-4C8E-9F51-1088CA099822}"/>
              </a:ext>
            </a:extLst>
          </p:cNvPr>
          <p:cNvSpPr/>
          <p:nvPr/>
        </p:nvSpPr>
        <p:spPr>
          <a:xfrm>
            <a:off x="9318629" y="4306251"/>
            <a:ext cx="295362" cy="720421"/>
          </a:xfrm>
          <a:prstGeom prst="upDownArrow">
            <a:avLst>
              <a:gd name="adj1" fmla="val 37879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733818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5" grpId="0" animBg="1"/>
      <p:bldP spid="16" grpId="0" animBg="1"/>
      <p:bldP spid="18" grpId="0" animBg="1"/>
      <p:bldP spid="2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1DEC1C-1443-41BA-B025-8694BE2C77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A9C85B0-65EF-4292-BF57-32357B5A7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ICO / Token Sale Events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BEB9920-538C-4738-AA35-2E6E00CDD84A}"/>
              </a:ext>
            </a:extLst>
          </p:cNvPr>
          <p:cNvGrpSpPr/>
          <p:nvPr/>
        </p:nvGrpSpPr>
        <p:grpSpPr>
          <a:xfrm>
            <a:off x="684212" y="1357328"/>
            <a:ext cx="5257800" cy="4510072"/>
            <a:chOff x="531812" y="1493790"/>
            <a:chExt cx="5257800" cy="4510072"/>
          </a:xfrm>
        </p:grpSpPr>
        <p:sp>
          <p:nvSpPr>
            <p:cNvPr id="6" name="Rounded Rectangle 8">
              <a:extLst>
                <a:ext uri="{FF2B5EF4-FFF2-40B4-BE49-F238E27FC236}">
                  <a16:creationId xmlns:a16="http://schemas.microsoft.com/office/drawing/2014/main" id="{4B84ADC6-DCB1-4C91-BE99-912291112BE7}"/>
                </a:ext>
              </a:extLst>
            </p:cNvPr>
            <p:cNvSpPr/>
            <p:nvPr/>
          </p:nvSpPr>
          <p:spPr>
            <a:xfrm>
              <a:off x="531812" y="1493790"/>
              <a:ext cx="5257800" cy="4510072"/>
            </a:xfrm>
            <a:prstGeom prst="roundRect">
              <a:avLst>
                <a:gd name="adj" fmla="val 4995"/>
              </a:avLst>
            </a:prstGeom>
            <a:solidFill>
              <a:schemeClr val="accent2">
                <a:lumMod val="50000"/>
                <a:alpha val="5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tIns="72000" bIns="108000" anchor="ctr" anchorCtr="0">
              <a:spAutoFit/>
            </a:bodyPr>
            <a:lstStyle/>
            <a:p>
              <a:pPr algn="ctr" eaLnBrk="0" hangingPunct="0">
                <a:spcBef>
                  <a:spcPts val="60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  <a:buFont typeface="Wingdings 2" pitchFamily="18" charset="2"/>
                <a:buNone/>
              </a:pPr>
              <a:r>
                <a:rPr lang="en-US" sz="36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Consolas" pitchFamily="49" charset="0"/>
                </a:rPr>
                <a:t>ICO (Initial Coin Offering)</a:t>
              </a:r>
              <a:endParaRPr lang="bg-BG" sz="3600" b="1" dirty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endParaRPr>
            </a:p>
            <a:p>
              <a:pPr algn="ctr" eaLnBrk="0" hangingPunct="0">
                <a:spcBef>
                  <a:spcPts val="60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  <a:buFont typeface="Wingdings 2" pitchFamily="18" charset="2"/>
                <a:buNone/>
              </a:pPr>
              <a:r>
                <a:rPr lang="en-US" sz="3200" b="1" dirty="0">
                  <a:solidFill>
                    <a:srgbClr val="8CF4F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Consolas" pitchFamily="49" charset="0"/>
                </a:rPr>
                <a:t>Funds raised for a new cryptocurrency venture</a:t>
              </a:r>
              <a:endParaRPr lang="bg-BG" sz="3200" b="1" dirty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endParaRPr>
            </a:p>
            <a:p>
              <a:pPr algn="ctr" eaLnBrk="0" hangingPunct="0"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  <a:buFont typeface="Wingdings 2" pitchFamily="18" charset="2"/>
                <a:buNone/>
              </a:pPr>
              <a:endParaRPr lang="en-US" sz="2800" b="1" dirty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endParaRPr>
            </a:p>
            <a:p>
              <a:pPr algn="ctr" eaLnBrk="0" hangingPunct="0"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  <a:buFont typeface="Wingdings 2" pitchFamily="18" charset="2"/>
                <a:buNone/>
              </a:pPr>
              <a:endParaRPr lang="en-US" sz="2800" b="1" dirty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endParaRPr>
            </a:p>
            <a:p>
              <a:pPr algn="ctr" eaLnBrk="0" hangingPunct="0"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  <a:buFont typeface="Wingdings 2" pitchFamily="18" charset="2"/>
                <a:buNone/>
              </a:pPr>
              <a:endParaRPr lang="en-US" sz="2800" b="1" dirty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endParaRPr>
            </a:p>
            <a:p>
              <a:pPr algn="ctr" eaLnBrk="0" hangingPunct="0"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  <a:buFont typeface="Wingdings 2" pitchFamily="18" charset="2"/>
                <a:buNone/>
              </a:pPr>
              <a:endParaRPr lang="bg-BG" sz="2800" b="1" dirty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endParaRPr>
            </a:p>
            <a:p>
              <a:pPr algn="ctr" eaLnBrk="0" hangingPunct="0"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  <a:buFont typeface="Wingdings 2" pitchFamily="18" charset="2"/>
                <a:buNone/>
              </a:pPr>
              <a:endParaRPr lang="en-US" sz="2800" b="1" dirty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endParaRPr>
            </a:p>
            <a:p>
              <a:pPr algn="ctr" eaLnBrk="0" hangingPunct="0"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  <a:buFont typeface="Wingdings 2" pitchFamily="18" charset="2"/>
                <a:buNone/>
              </a:pPr>
              <a:endParaRPr lang="bg-BG" sz="2800" b="1" dirty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endParaRPr>
            </a:p>
          </p:txBody>
        </p:sp>
        <p:pic>
          <p:nvPicPr>
            <p:cNvPr id="13314" name="Picture 2" descr="Резултат с изображение за ICO (Initial Coin Offering)">
              <a:extLst>
                <a:ext uri="{FF2B5EF4-FFF2-40B4-BE49-F238E27FC236}">
                  <a16:creationId xmlns:a16="http://schemas.microsoft.com/office/drawing/2014/main" id="{81A27C05-5501-4A60-B8A4-632FADF4AF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2864" y="3434581"/>
              <a:ext cx="4295696" cy="2286814"/>
            </a:xfrm>
            <a:prstGeom prst="roundRect">
              <a:avLst>
                <a:gd name="adj" fmla="val 2748"/>
              </a:avLst>
            </a:prstGeom>
            <a:noFill/>
            <a:effectLst>
              <a:softEdge rad="3175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B2347DEA-6FD5-451F-8097-9CF98438192D}"/>
              </a:ext>
            </a:extLst>
          </p:cNvPr>
          <p:cNvSpPr txBox="1"/>
          <p:nvPr/>
        </p:nvSpPr>
        <p:spPr>
          <a:xfrm>
            <a:off x="684212" y="6096000"/>
            <a:ext cx="105155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Examples: </a:t>
            </a:r>
            <a:r>
              <a:rPr lang="en-US" sz="2800" dirty="0">
                <a:hlinkClick r:id="rId3"/>
              </a:rPr>
              <a:t>https://tokenmarket.net/ico-calendar</a:t>
            </a:r>
            <a:endParaRPr lang="en-US" sz="2800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A543FEF-3FED-40B9-BFCF-38D6334B0A9E}"/>
              </a:ext>
            </a:extLst>
          </p:cNvPr>
          <p:cNvGrpSpPr/>
          <p:nvPr/>
        </p:nvGrpSpPr>
        <p:grpSpPr>
          <a:xfrm>
            <a:off x="6436332" y="1357327"/>
            <a:ext cx="4763479" cy="4510072"/>
            <a:chOff x="6436333" y="1466611"/>
            <a:chExt cx="4763479" cy="4510072"/>
          </a:xfrm>
        </p:grpSpPr>
        <p:sp>
          <p:nvSpPr>
            <p:cNvPr id="13" name="Rounded Rectangle 8">
              <a:extLst>
                <a:ext uri="{FF2B5EF4-FFF2-40B4-BE49-F238E27FC236}">
                  <a16:creationId xmlns:a16="http://schemas.microsoft.com/office/drawing/2014/main" id="{B05A1A0D-9801-464D-A17C-4811AC7C3AA3}"/>
                </a:ext>
              </a:extLst>
            </p:cNvPr>
            <p:cNvSpPr/>
            <p:nvPr/>
          </p:nvSpPr>
          <p:spPr>
            <a:xfrm>
              <a:off x="6436333" y="1466611"/>
              <a:ext cx="4763479" cy="4510072"/>
            </a:xfrm>
            <a:prstGeom prst="roundRect">
              <a:avLst>
                <a:gd name="adj" fmla="val 4995"/>
              </a:avLst>
            </a:prstGeom>
            <a:solidFill>
              <a:schemeClr val="accent2">
                <a:lumMod val="50000"/>
                <a:alpha val="5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tIns="72000" bIns="108000" anchor="ctr" anchorCtr="0">
              <a:spAutoFit/>
            </a:bodyPr>
            <a:lstStyle/>
            <a:p>
              <a:pPr algn="ctr" eaLnBrk="0" hangingPunct="0">
                <a:spcBef>
                  <a:spcPts val="60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  <a:buFont typeface="Wingdings 2" pitchFamily="18" charset="2"/>
                <a:buNone/>
              </a:pPr>
              <a:r>
                <a:rPr lang="en-US" sz="36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Consolas" pitchFamily="49" charset="0"/>
                </a:rPr>
                <a:t>Token Sale Events</a:t>
              </a:r>
              <a:endParaRPr lang="bg-BG" sz="3600" b="1" dirty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endParaRPr>
            </a:p>
            <a:p>
              <a:pPr algn="ctr" eaLnBrk="0" hangingPunct="0">
                <a:spcBef>
                  <a:spcPts val="60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  <a:buFont typeface="Wingdings 2" pitchFamily="18" charset="2"/>
                <a:buNone/>
              </a:pPr>
              <a:r>
                <a:rPr lang="en-US" sz="3200" b="1" dirty="0">
                  <a:solidFill>
                    <a:srgbClr val="8CF4F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Consolas" pitchFamily="49" charset="0"/>
                </a:rPr>
                <a:t>Digital tokens raised through a smart contract</a:t>
              </a:r>
              <a:endParaRPr lang="bg-BG" sz="3200" b="1" dirty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endParaRPr>
            </a:p>
            <a:p>
              <a:pPr algn="ctr" eaLnBrk="0" hangingPunct="0"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  <a:buFont typeface="Wingdings 2" pitchFamily="18" charset="2"/>
                <a:buNone/>
              </a:pPr>
              <a:endParaRPr lang="en-US" sz="2800" b="1" dirty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endParaRPr>
            </a:p>
            <a:p>
              <a:pPr algn="ctr" eaLnBrk="0" hangingPunct="0"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  <a:buFont typeface="Wingdings 2" pitchFamily="18" charset="2"/>
                <a:buNone/>
              </a:pPr>
              <a:endParaRPr lang="en-US" sz="2800" b="1" dirty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endParaRPr>
            </a:p>
            <a:p>
              <a:pPr algn="ctr" eaLnBrk="0" hangingPunct="0"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  <a:buFont typeface="Wingdings 2" pitchFamily="18" charset="2"/>
                <a:buNone/>
              </a:pPr>
              <a:endParaRPr lang="bg-BG" sz="2800" b="1" dirty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endParaRPr>
            </a:p>
            <a:p>
              <a:pPr algn="ctr" eaLnBrk="0" hangingPunct="0"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  <a:buFont typeface="Wingdings 2" pitchFamily="18" charset="2"/>
                <a:buNone/>
              </a:pPr>
              <a:endParaRPr lang="en-US" sz="2800" b="1" dirty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endParaRPr>
            </a:p>
            <a:p>
              <a:pPr algn="ctr" eaLnBrk="0" hangingPunct="0"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  <a:buFont typeface="Wingdings 2" pitchFamily="18" charset="2"/>
                <a:buNone/>
              </a:pPr>
              <a:endParaRPr lang="bg-BG" sz="2800" b="1" dirty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endParaRPr>
            </a:p>
            <a:p>
              <a:pPr algn="ctr" eaLnBrk="0" hangingPunct="0"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  <a:buFont typeface="Wingdings 2" pitchFamily="18" charset="2"/>
                <a:buNone/>
              </a:pPr>
              <a:endParaRPr lang="bg-BG" sz="2800" b="1" dirty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endParaRPr>
            </a:p>
          </p:txBody>
        </p:sp>
        <p:pic>
          <p:nvPicPr>
            <p:cNvPr id="13316" name="Picture 4" descr="Свързано изображение">
              <a:extLst>
                <a:ext uri="{FF2B5EF4-FFF2-40B4-BE49-F238E27FC236}">
                  <a16:creationId xmlns:a16="http://schemas.microsoft.com/office/drawing/2014/main" id="{C9B84CAD-BF6A-4C45-A907-4B7F9143788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6718557" y="3503275"/>
              <a:ext cx="4199031" cy="2135525"/>
            </a:xfrm>
            <a:prstGeom prst="rect">
              <a:avLst/>
            </a:prstGeom>
            <a:noFill/>
            <a:effectLst>
              <a:softEdge rad="1270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122286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0B05401-0BED-415A-933A-4378052A69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C3EA3D1-02E9-46C3-A130-3F35D7DC8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Corporate Blockchains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604E464-937A-4885-95DC-34EE3FD4EA87}"/>
              </a:ext>
            </a:extLst>
          </p:cNvPr>
          <p:cNvGrpSpPr/>
          <p:nvPr/>
        </p:nvGrpSpPr>
        <p:grpSpPr>
          <a:xfrm>
            <a:off x="608012" y="1295400"/>
            <a:ext cx="5257800" cy="4660507"/>
            <a:chOff x="624638" y="1354321"/>
            <a:chExt cx="5257800" cy="4660507"/>
          </a:xfrm>
        </p:grpSpPr>
        <p:sp>
          <p:nvSpPr>
            <p:cNvPr id="11" name="Rounded Rectangle 8">
              <a:extLst>
                <a:ext uri="{FF2B5EF4-FFF2-40B4-BE49-F238E27FC236}">
                  <a16:creationId xmlns:a16="http://schemas.microsoft.com/office/drawing/2014/main" id="{A9DE92B4-2343-49A4-8630-BE58DEDB0B87}"/>
                </a:ext>
              </a:extLst>
            </p:cNvPr>
            <p:cNvSpPr/>
            <p:nvPr/>
          </p:nvSpPr>
          <p:spPr>
            <a:xfrm>
              <a:off x="624638" y="1354321"/>
              <a:ext cx="5257800" cy="4660507"/>
            </a:xfrm>
            <a:prstGeom prst="roundRect">
              <a:avLst>
                <a:gd name="adj" fmla="val 4995"/>
              </a:avLst>
            </a:prstGeom>
            <a:solidFill>
              <a:schemeClr val="accent2">
                <a:lumMod val="50000"/>
                <a:alpha val="5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tIns="72000" bIns="108000" anchor="ctr" anchorCtr="0">
              <a:spAutoFit/>
            </a:bodyPr>
            <a:lstStyle/>
            <a:p>
              <a:pPr algn="ctr" eaLnBrk="0" hangingPunct="0">
                <a:spcBef>
                  <a:spcPts val="60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  <a:buFont typeface="Wingdings 2" pitchFamily="18" charset="2"/>
                <a:buNone/>
              </a:pPr>
              <a:r>
                <a:rPr lang="en-US" sz="3600" b="1" noProof="1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Consolas" pitchFamily="49" charset="0"/>
                </a:rPr>
                <a:t>Hyperledger</a:t>
              </a:r>
              <a:endParaRPr lang="en-US" sz="3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endParaRPr>
            </a:p>
            <a:p>
              <a:pPr algn="ctr" eaLnBrk="0" hangingPunct="0"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  <a:buFont typeface="Wingdings 2" pitchFamily="18" charset="2"/>
                <a:buNone/>
              </a:pPr>
              <a:endParaRPr lang="en-US" sz="1050" b="1" dirty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endParaRPr>
            </a:p>
            <a:p>
              <a:pPr algn="ctr" eaLnBrk="0" hangingPunct="0"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  <a:buFont typeface="Wingdings 2" pitchFamily="18" charset="2"/>
                <a:buNone/>
              </a:pPr>
              <a:endParaRPr lang="en-US" b="1" dirty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endParaRPr>
            </a:p>
            <a:p>
              <a:pPr algn="ctr" eaLnBrk="0" hangingPunct="0"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  <a:buFont typeface="Wingdings 2" pitchFamily="18" charset="2"/>
                <a:buNone/>
              </a:pPr>
              <a:endParaRPr lang="en-US" sz="3200" b="1" dirty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endParaRPr>
            </a:p>
            <a:p>
              <a:pPr algn="ctr" eaLnBrk="0" hangingPunct="0"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  <a:buFont typeface="Wingdings 2" pitchFamily="18" charset="2"/>
                <a:buNone/>
              </a:pPr>
              <a:endParaRPr lang="en-US" sz="3200" b="1" dirty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endParaRPr>
            </a:p>
            <a:p>
              <a:pPr algn="ctr" eaLnBrk="0" hangingPunct="0"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  <a:buFont typeface="Wingdings 2" pitchFamily="18" charset="2"/>
                <a:buNone/>
              </a:pPr>
              <a:endParaRPr lang="en-US" sz="3200" b="1" dirty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endParaRPr>
            </a:p>
            <a:p>
              <a:pPr algn="ctr" eaLnBrk="0" hangingPunct="0"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  <a:buFont typeface="Wingdings 2" pitchFamily="18" charset="2"/>
                <a:buNone/>
              </a:pPr>
              <a:endParaRPr lang="bg-BG" sz="3200" b="1" dirty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endParaRPr>
            </a:p>
            <a:p>
              <a:pPr algn="ctr" eaLnBrk="0" hangingPunct="0"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  <a:buFont typeface="Wingdings 2" pitchFamily="18" charset="2"/>
                <a:buNone/>
              </a:pPr>
              <a:endParaRPr lang="en-US" sz="3200" b="1" dirty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endParaRPr>
            </a:p>
            <a:p>
              <a:pPr algn="ctr" eaLnBrk="0" hangingPunct="0"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  <a:buFont typeface="Wingdings 2" pitchFamily="18" charset="2"/>
                <a:buNone/>
              </a:pPr>
              <a:endParaRPr lang="bg-BG" sz="3200" b="1" dirty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endParaRPr>
            </a:p>
            <a:p>
              <a:pPr algn="ctr" eaLnBrk="0" hangingPunct="0"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  <a:buFont typeface="Wingdings 2" pitchFamily="18" charset="2"/>
                <a:buNone/>
              </a:pPr>
              <a:endParaRPr lang="bg-BG" sz="2000" b="1" dirty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endParaRPr>
            </a:p>
          </p:txBody>
        </p:sp>
        <p:pic>
          <p:nvPicPr>
            <p:cNvPr id="13" name="Picture 2" descr="Резултат с изображение за Hyperledger">
              <a:hlinkClick r:id="rId2"/>
              <a:extLst>
                <a:ext uri="{FF2B5EF4-FFF2-40B4-BE49-F238E27FC236}">
                  <a16:creationId xmlns:a16="http://schemas.microsoft.com/office/drawing/2014/main" id="{57A232C1-E715-4A39-A10A-B3F9FBEF5D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4242" y="2286000"/>
              <a:ext cx="4805796" cy="2831523"/>
            </a:xfrm>
            <a:prstGeom prst="roundRect">
              <a:avLst>
                <a:gd name="adj" fmla="val 11626"/>
              </a:avLst>
            </a:prstGeom>
            <a:noFill/>
            <a:effectLst>
              <a:softEdge rad="1270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322EF9E-97B9-482A-9600-2FF8964FB349}"/>
                </a:ext>
              </a:extLst>
            </p:cNvPr>
            <p:cNvSpPr/>
            <p:nvPr/>
          </p:nvSpPr>
          <p:spPr>
            <a:xfrm>
              <a:off x="684212" y="5334000"/>
              <a:ext cx="513833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>
                  <a:hlinkClick r:id="rId4"/>
                </a:rPr>
                <a:t>https://www.hyperledger.org/members</a:t>
              </a:r>
              <a:endParaRPr lang="en-US" dirty="0"/>
            </a:p>
          </p:txBody>
        </p:sp>
      </p:grpSp>
      <p:sp>
        <p:nvSpPr>
          <p:cNvPr id="23" name="Rounded Rectangle 8">
            <a:extLst>
              <a:ext uri="{FF2B5EF4-FFF2-40B4-BE49-F238E27FC236}">
                <a16:creationId xmlns:a16="http://schemas.microsoft.com/office/drawing/2014/main" id="{9DE2AEE6-926A-4884-9C01-D04F6FFD3A8C}"/>
              </a:ext>
            </a:extLst>
          </p:cNvPr>
          <p:cNvSpPr/>
          <p:nvPr/>
        </p:nvSpPr>
        <p:spPr>
          <a:xfrm>
            <a:off x="6166137" y="4855975"/>
            <a:ext cx="5257800" cy="1453856"/>
          </a:xfrm>
          <a:prstGeom prst="roundRect">
            <a:avLst>
              <a:gd name="adj" fmla="val 4995"/>
            </a:avLst>
          </a:prstGeom>
          <a:solidFill>
            <a:schemeClr val="accent2">
              <a:lumMod val="50000"/>
              <a:alpha val="5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108000" anchor="ctr" anchorCtr="0">
            <a:spAutoFit/>
          </a:bodyPr>
          <a:lstStyle/>
          <a:p>
            <a:pPr algn="ctr"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Why Corporate Blockchain?</a:t>
            </a:r>
            <a:endParaRPr lang="en-US" sz="28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  <a:p>
            <a:pPr algn="ctr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b="1" dirty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Public immutable ledger: trust between businesses + b2b smart contracts</a:t>
            </a:r>
            <a:endParaRPr lang="bg-BG" b="1" dirty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1A58182-58A3-4161-9928-B94D9BE63C89}"/>
              </a:ext>
            </a:extLst>
          </p:cNvPr>
          <p:cNvGrpSpPr/>
          <p:nvPr/>
        </p:nvGrpSpPr>
        <p:grpSpPr>
          <a:xfrm>
            <a:off x="6166137" y="1295400"/>
            <a:ext cx="5257800" cy="3259082"/>
            <a:chOff x="6166137" y="1295400"/>
            <a:chExt cx="5257800" cy="3259082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436AC577-E925-4916-990D-CA9C97816420}"/>
                </a:ext>
              </a:extLst>
            </p:cNvPr>
            <p:cNvGrpSpPr/>
            <p:nvPr/>
          </p:nvGrpSpPr>
          <p:grpSpPr>
            <a:xfrm>
              <a:off x="6166137" y="1295400"/>
              <a:ext cx="5257800" cy="3259082"/>
              <a:chOff x="624638" y="2055033"/>
              <a:chExt cx="5257800" cy="3259082"/>
            </a:xfrm>
          </p:grpSpPr>
          <p:sp>
            <p:nvSpPr>
              <p:cNvPr id="16" name="Rounded Rectangle 8">
                <a:extLst>
                  <a:ext uri="{FF2B5EF4-FFF2-40B4-BE49-F238E27FC236}">
                    <a16:creationId xmlns:a16="http://schemas.microsoft.com/office/drawing/2014/main" id="{83652C87-11C5-4170-9F91-DB601AC00BE6}"/>
                  </a:ext>
                </a:extLst>
              </p:cNvPr>
              <p:cNvSpPr/>
              <p:nvPr/>
            </p:nvSpPr>
            <p:spPr>
              <a:xfrm>
                <a:off x="624638" y="2055033"/>
                <a:ext cx="5257800" cy="3259082"/>
              </a:xfrm>
              <a:prstGeom prst="roundRect">
                <a:avLst>
                  <a:gd name="adj" fmla="val 4995"/>
                </a:avLst>
              </a:prstGeom>
              <a:solidFill>
                <a:schemeClr val="accent2">
                  <a:lumMod val="50000"/>
                  <a:alpha val="50000"/>
                </a:schemeClr>
              </a:solidFill>
              <a:ln w="127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txBody>
              <a:bodyPr wrap="square" tIns="72000" bIns="108000" anchor="ctr" anchorCtr="0">
                <a:spAutoFit/>
              </a:bodyPr>
              <a:lstStyle/>
              <a:p>
                <a:pPr algn="ctr" eaLnBrk="0" hangingPunct="0">
                  <a:spcBef>
                    <a:spcPts val="600"/>
                  </a:spcBef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  <a:buFont typeface="Wingdings 2" pitchFamily="18" charset="2"/>
                  <a:buNone/>
                </a:pPr>
                <a:r>
                  <a:rPr lang="en-US" sz="3600" b="1" noProof="1">
                    <a:solidFill>
                      <a:schemeClr val="tx2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cs typeface="Consolas" pitchFamily="49" charset="0"/>
                  </a:rPr>
                  <a:t>Azure Blockchain</a:t>
                </a:r>
                <a:endParaRPr lang="en-US" sz="3200" b="1" noProof="1">
                  <a:solidFill>
                    <a:srgbClr val="8CF4F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Consolas" pitchFamily="49" charset="0"/>
                </a:endParaRPr>
              </a:p>
              <a:p>
                <a:pPr algn="ctr" eaLnBrk="0" hangingPunct="0">
                  <a:spcBef>
                    <a:spcPts val="0"/>
                  </a:spcBef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  <a:buFont typeface="Wingdings 2" pitchFamily="18" charset="2"/>
                  <a:buNone/>
                </a:pPr>
                <a:endParaRPr lang="en-US" sz="1000" b="1" dirty="0">
                  <a:solidFill>
                    <a:srgbClr val="8CF4F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Consolas" pitchFamily="49" charset="0"/>
                </a:endParaRPr>
              </a:p>
              <a:p>
                <a:pPr algn="ctr" eaLnBrk="0" hangingPunct="0">
                  <a:spcBef>
                    <a:spcPts val="0"/>
                  </a:spcBef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  <a:buFont typeface="Wingdings 2" pitchFamily="18" charset="2"/>
                  <a:buNone/>
                </a:pPr>
                <a:endParaRPr lang="en-US" sz="2000" b="1" dirty="0">
                  <a:solidFill>
                    <a:srgbClr val="8CF4F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Consolas" pitchFamily="49" charset="0"/>
                </a:endParaRPr>
              </a:p>
              <a:p>
                <a:pPr algn="ctr" eaLnBrk="0" hangingPunct="0">
                  <a:spcBef>
                    <a:spcPts val="0"/>
                  </a:spcBef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  <a:buFont typeface="Wingdings 2" pitchFamily="18" charset="2"/>
                  <a:buNone/>
                </a:pPr>
                <a:endParaRPr lang="en-US" sz="2800" b="1" dirty="0">
                  <a:solidFill>
                    <a:srgbClr val="8CF4F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Consolas" pitchFamily="49" charset="0"/>
                </a:endParaRPr>
              </a:p>
              <a:p>
                <a:pPr algn="ctr" eaLnBrk="0" hangingPunct="0">
                  <a:spcBef>
                    <a:spcPts val="0"/>
                  </a:spcBef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  <a:buFont typeface="Wingdings 2" pitchFamily="18" charset="2"/>
                  <a:buNone/>
                </a:pPr>
                <a:endParaRPr lang="en-US" sz="2800" b="1" dirty="0">
                  <a:solidFill>
                    <a:srgbClr val="8CF4F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Consolas" pitchFamily="49" charset="0"/>
                </a:endParaRPr>
              </a:p>
              <a:p>
                <a:pPr algn="ctr" eaLnBrk="0" hangingPunct="0">
                  <a:spcBef>
                    <a:spcPts val="0"/>
                  </a:spcBef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  <a:buFont typeface="Wingdings 2" pitchFamily="18" charset="2"/>
                  <a:buNone/>
                </a:pPr>
                <a:endParaRPr lang="bg-BG" sz="2800" b="1" dirty="0">
                  <a:solidFill>
                    <a:srgbClr val="8CF4F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Consolas" pitchFamily="49" charset="0"/>
                </a:endParaRPr>
              </a:p>
              <a:p>
                <a:pPr algn="ctr" eaLnBrk="0" hangingPunct="0">
                  <a:spcBef>
                    <a:spcPts val="0"/>
                  </a:spcBef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  <a:buFont typeface="Wingdings 2" pitchFamily="18" charset="2"/>
                  <a:buNone/>
                </a:pPr>
                <a:endParaRPr lang="bg-BG" sz="2000" b="1" dirty="0">
                  <a:solidFill>
                    <a:srgbClr val="8CF4F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Consolas" pitchFamily="49" charset="0"/>
                </a:endParaRPr>
              </a:p>
              <a:p>
                <a:pPr algn="ctr" eaLnBrk="0" hangingPunct="0">
                  <a:spcBef>
                    <a:spcPts val="0"/>
                  </a:spcBef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  <a:buFont typeface="Wingdings 2" pitchFamily="18" charset="2"/>
                  <a:buNone/>
                </a:pPr>
                <a:endParaRPr lang="bg-BG" sz="2000" b="1" dirty="0">
                  <a:solidFill>
                    <a:srgbClr val="8CF4F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Consolas" pitchFamily="49" charset="0"/>
                </a:endParaRPr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B399413A-21BA-4096-912F-CBB5EB26627A}"/>
                  </a:ext>
                </a:extLst>
              </p:cNvPr>
              <p:cNvSpPr/>
              <p:nvPr/>
            </p:nvSpPr>
            <p:spPr>
              <a:xfrm>
                <a:off x="827808" y="4830997"/>
                <a:ext cx="485113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800" dirty="0">
                    <a:hlinkClick r:id="rId5"/>
                  </a:rPr>
                  <a:t>https://azure.microsoft.com/solutions/blockchain</a:t>
                </a:r>
                <a:endParaRPr lang="en-US" sz="1800" dirty="0"/>
              </a:p>
            </p:txBody>
          </p:sp>
        </p:grp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E1CE5EC-DD04-4506-ADD6-53040CC9B9F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485460" y="2190115"/>
              <a:ext cx="4648200" cy="1759108"/>
            </a:xfrm>
            <a:prstGeom prst="rect">
              <a:avLst/>
            </a:prstGeom>
            <a:effectLst>
              <a:softEdge rad="63500"/>
            </a:effectLst>
          </p:spPr>
        </p:pic>
      </p:grpSp>
    </p:spTree>
    <p:extLst>
      <p:ext uri="{BB962C8B-B14F-4D97-AF65-F5344CB8AC3E}">
        <p14:creationId xmlns:p14="http://schemas.microsoft.com/office/powerpoint/2010/main" val="637082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B490A7F-9888-4A66-8BF5-F391C825A9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03B67AD-EC68-40C8-ACFD-C332BDB678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Blockchain for Developers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B8E3B95-D3AB-4632-A1FF-3FCFCF095B24}"/>
              </a:ext>
            </a:extLst>
          </p:cNvPr>
          <p:cNvGrpSpPr/>
          <p:nvPr/>
        </p:nvGrpSpPr>
        <p:grpSpPr>
          <a:xfrm>
            <a:off x="608012" y="1524000"/>
            <a:ext cx="4990122" cy="4510072"/>
            <a:chOff x="799491" y="1524000"/>
            <a:chExt cx="4990122" cy="4510072"/>
          </a:xfrm>
        </p:grpSpPr>
        <p:sp>
          <p:nvSpPr>
            <p:cNvPr id="14" name="Rounded Rectangle 8">
              <a:extLst>
                <a:ext uri="{FF2B5EF4-FFF2-40B4-BE49-F238E27FC236}">
                  <a16:creationId xmlns:a16="http://schemas.microsoft.com/office/drawing/2014/main" id="{3BF31A9A-70B4-4DB8-80AE-DE4D9EE2D276}"/>
                </a:ext>
              </a:extLst>
            </p:cNvPr>
            <p:cNvSpPr/>
            <p:nvPr/>
          </p:nvSpPr>
          <p:spPr>
            <a:xfrm>
              <a:off x="799491" y="1524000"/>
              <a:ext cx="4990122" cy="4510072"/>
            </a:xfrm>
            <a:prstGeom prst="roundRect">
              <a:avLst>
                <a:gd name="adj" fmla="val 4995"/>
              </a:avLst>
            </a:prstGeom>
            <a:solidFill>
              <a:schemeClr val="accent2">
                <a:lumMod val="50000"/>
                <a:alpha val="5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tIns="72000" bIns="108000" anchor="ctr" anchorCtr="0">
              <a:spAutoFit/>
            </a:bodyPr>
            <a:lstStyle/>
            <a:p>
              <a:pPr algn="ctr" eaLnBrk="0" hangingPunct="0">
                <a:spcBef>
                  <a:spcPts val="60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  <a:buFont typeface="Wingdings 2" pitchFamily="18" charset="2"/>
                <a:buNone/>
              </a:pPr>
              <a:r>
                <a:rPr lang="en-US" sz="36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Consolas" pitchFamily="49" charset="0"/>
                </a:rPr>
                <a:t>Build </a:t>
              </a:r>
              <a:r>
                <a:rPr lang="en-US" sz="3600" b="1" noProof="1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Consolas" pitchFamily="49" charset="0"/>
                </a:rPr>
                <a:t>DApps</a:t>
              </a:r>
              <a:endParaRPr lang="en-US" sz="36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endParaRPr>
            </a:p>
            <a:p>
              <a:pPr algn="ctr" eaLnBrk="0" hangingPunct="0">
                <a:spcBef>
                  <a:spcPts val="60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  <a:buFont typeface="Wingdings 2" pitchFamily="18" charset="2"/>
                <a:buNone/>
              </a:pPr>
              <a:r>
                <a:rPr lang="en-US" sz="3200" b="1" dirty="0">
                  <a:solidFill>
                    <a:srgbClr val="8CF4F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Consolas" pitchFamily="49" charset="0"/>
                </a:rPr>
                <a:t>Implement smart contract logic in new / existing apps</a:t>
              </a:r>
              <a:endParaRPr lang="bg-BG" sz="3200" b="1" dirty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endParaRPr>
            </a:p>
            <a:p>
              <a:pPr algn="ctr" eaLnBrk="0" hangingPunct="0"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  <a:buFont typeface="Wingdings 2" pitchFamily="18" charset="2"/>
                <a:buNone/>
              </a:pPr>
              <a:endParaRPr lang="en-US" sz="2000" b="1" dirty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endParaRPr>
            </a:p>
            <a:p>
              <a:pPr algn="ctr" eaLnBrk="0" hangingPunct="0"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  <a:buFont typeface="Wingdings 2" pitchFamily="18" charset="2"/>
                <a:buNone/>
              </a:pPr>
              <a:endParaRPr lang="en-US" sz="3200" b="1" dirty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endParaRPr>
            </a:p>
            <a:p>
              <a:pPr algn="ctr" eaLnBrk="0" hangingPunct="0"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  <a:buFont typeface="Wingdings 2" pitchFamily="18" charset="2"/>
                <a:buNone/>
              </a:pPr>
              <a:endParaRPr lang="bg-BG" sz="3200" b="1" dirty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endParaRPr>
            </a:p>
            <a:p>
              <a:pPr algn="ctr" eaLnBrk="0" hangingPunct="0"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  <a:buFont typeface="Wingdings 2" pitchFamily="18" charset="2"/>
                <a:buNone/>
              </a:pPr>
              <a:endParaRPr lang="en-US" sz="3200" b="1" dirty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endParaRPr>
            </a:p>
            <a:p>
              <a:pPr algn="ctr" eaLnBrk="0" hangingPunct="0"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  <a:buFont typeface="Wingdings 2" pitchFamily="18" charset="2"/>
                <a:buNone/>
              </a:pPr>
              <a:endParaRPr lang="bg-BG" sz="3200" b="1" dirty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endParaRPr>
            </a:p>
            <a:p>
              <a:pPr algn="ctr" eaLnBrk="0" hangingPunct="0"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  <a:buFont typeface="Wingdings 2" pitchFamily="18" charset="2"/>
                <a:buNone/>
              </a:pPr>
              <a:endParaRPr lang="bg-BG" sz="2000" b="1" dirty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endParaRPr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42A9215-4350-4AEF-AFE0-C70669DA56A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80511" y="3486728"/>
              <a:ext cx="4231079" cy="2233070"/>
            </a:xfrm>
            <a:prstGeom prst="roundRect">
              <a:avLst>
                <a:gd name="adj" fmla="val 10236"/>
              </a:avLst>
            </a:prstGeom>
            <a:effectLst>
              <a:softEdge rad="127000"/>
            </a:effectLst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CA7AF06F-3CA5-4FFC-957B-D2FE1978F6F7}"/>
              </a:ext>
            </a:extLst>
          </p:cNvPr>
          <p:cNvGrpSpPr/>
          <p:nvPr/>
        </p:nvGrpSpPr>
        <p:grpSpPr>
          <a:xfrm>
            <a:off x="6018212" y="1397317"/>
            <a:ext cx="5608040" cy="4763437"/>
            <a:chOff x="6201372" y="1397318"/>
            <a:chExt cx="5608040" cy="4763437"/>
          </a:xfrm>
        </p:grpSpPr>
        <p:sp>
          <p:nvSpPr>
            <p:cNvPr id="17" name="Rounded Rectangle 8">
              <a:extLst>
                <a:ext uri="{FF2B5EF4-FFF2-40B4-BE49-F238E27FC236}">
                  <a16:creationId xmlns:a16="http://schemas.microsoft.com/office/drawing/2014/main" id="{CE2AD281-D8CA-428B-B686-008143BD96DC}"/>
                </a:ext>
              </a:extLst>
            </p:cNvPr>
            <p:cNvSpPr/>
            <p:nvPr/>
          </p:nvSpPr>
          <p:spPr>
            <a:xfrm>
              <a:off x="6201372" y="1397318"/>
              <a:ext cx="5608040" cy="4763437"/>
            </a:xfrm>
            <a:prstGeom prst="roundRect">
              <a:avLst>
                <a:gd name="adj" fmla="val 4995"/>
              </a:avLst>
            </a:prstGeom>
            <a:solidFill>
              <a:schemeClr val="accent2">
                <a:lumMod val="50000"/>
                <a:alpha val="5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tIns="72000" bIns="108000" anchor="ctr" anchorCtr="0">
              <a:spAutoFit/>
            </a:bodyPr>
            <a:lstStyle/>
            <a:p>
              <a:pPr algn="ctr" eaLnBrk="0" hangingPunct="0">
                <a:spcBef>
                  <a:spcPts val="60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  <a:buFont typeface="Wingdings 2" pitchFamily="18" charset="2"/>
                <a:buNone/>
              </a:pPr>
              <a:r>
                <a:rPr lang="en-US" sz="36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Consolas" pitchFamily="49" charset="0"/>
                </a:rPr>
                <a:t>Build New </a:t>
              </a:r>
              <a:r>
                <a:rPr lang="en-US" sz="3600" b="1" noProof="1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Consolas" pitchFamily="49" charset="0"/>
                </a:rPr>
                <a:t>Blockchain Networks or Technologies</a:t>
              </a:r>
              <a:endParaRPr lang="en-US" sz="36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endParaRPr>
            </a:p>
            <a:p>
              <a:pPr algn="ctr" eaLnBrk="0" hangingPunct="0">
                <a:spcBef>
                  <a:spcPts val="60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  <a:buFont typeface="Wingdings 2" pitchFamily="18" charset="2"/>
                <a:buNone/>
              </a:pPr>
              <a:r>
                <a:rPr lang="en-US" sz="3200" b="1" dirty="0">
                  <a:solidFill>
                    <a:srgbClr val="8CF4F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Consolas" pitchFamily="49" charset="0"/>
                </a:rPr>
                <a:t>Startups and Innovations</a:t>
              </a:r>
              <a:endParaRPr lang="bg-BG" sz="3200" b="1" dirty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endParaRPr>
            </a:p>
            <a:p>
              <a:pPr algn="ctr" eaLnBrk="0" hangingPunct="0"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  <a:buFont typeface="Wingdings 2" pitchFamily="18" charset="2"/>
                <a:buNone/>
              </a:pPr>
              <a:endParaRPr lang="en-US" sz="3200" b="1" dirty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endParaRPr>
            </a:p>
            <a:p>
              <a:pPr algn="ctr" eaLnBrk="0" hangingPunct="0"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  <a:buFont typeface="Wingdings 2" pitchFamily="18" charset="2"/>
                <a:buNone/>
              </a:pPr>
              <a:endParaRPr lang="bg-BG" sz="3200" b="1" dirty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endParaRPr>
            </a:p>
            <a:p>
              <a:pPr algn="ctr" eaLnBrk="0" hangingPunct="0"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  <a:buFont typeface="Wingdings 2" pitchFamily="18" charset="2"/>
                <a:buNone/>
              </a:pPr>
              <a:endParaRPr lang="en-US" sz="3200" b="1" dirty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endParaRPr>
            </a:p>
            <a:p>
              <a:pPr algn="ctr" eaLnBrk="0" hangingPunct="0"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  <a:buFont typeface="Wingdings 2" pitchFamily="18" charset="2"/>
                <a:buNone/>
              </a:pPr>
              <a:endParaRPr lang="en-US" sz="3200" b="1" dirty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endParaRPr>
            </a:p>
            <a:p>
              <a:pPr algn="ctr" eaLnBrk="0" hangingPunct="0"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  <a:buFont typeface="Wingdings 2" pitchFamily="18" charset="2"/>
                <a:buNone/>
              </a:pPr>
              <a:endParaRPr lang="bg-BG" sz="3200" b="1" dirty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endParaRPr>
            </a:p>
            <a:p>
              <a:pPr algn="ctr" eaLnBrk="0" hangingPunct="0"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  <a:buFont typeface="Wingdings 2" pitchFamily="18" charset="2"/>
                <a:buNone/>
              </a:pPr>
              <a:endParaRPr lang="bg-BG" sz="2000" b="1" dirty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endParaRPr>
            </a:p>
          </p:txBody>
        </p:sp>
        <p:pic>
          <p:nvPicPr>
            <p:cNvPr id="3074" name="Picture 2" descr="Резултат с изображение за Blockchain">
              <a:extLst>
                <a:ext uri="{FF2B5EF4-FFF2-40B4-BE49-F238E27FC236}">
                  <a16:creationId xmlns:a16="http://schemas.microsoft.com/office/drawing/2014/main" id="{EF6B10C6-096A-4BC1-BD45-F5078A7642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29983" y="3337869"/>
              <a:ext cx="4750818" cy="2530788"/>
            </a:xfrm>
            <a:prstGeom prst="roundRect">
              <a:avLst>
                <a:gd name="adj" fmla="val 10236"/>
              </a:avLst>
            </a:prstGeom>
            <a:effectLst>
              <a:softEdge rad="1270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06316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9D0F522-1B3C-4B2B-97B5-59307230E2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8BF0D85-78BC-4952-BE7A-12578C0B9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Blockchain Projects and Technologies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32BAE42-C45D-4EAF-9C29-63849D6C7B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4047872"/>
              </p:ext>
            </p:extLst>
          </p:nvPr>
        </p:nvGraphicFramePr>
        <p:xfrm>
          <a:off x="578915" y="1143000"/>
          <a:ext cx="11038841" cy="518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09267">
                  <a:extLst>
                    <a:ext uri="{9D8B030D-6E8A-4147-A177-3AD203B41FA5}">
                      <a16:colId xmlns:a16="http://schemas.microsoft.com/office/drawing/2014/main" val="3848741071"/>
                    </a:ext>
                  </a:extLst>
                </a:gridCol>
                <a:gridCol w="3713798">
                  <a:extLst>
                    <a:ext uri="{9D8B030D-6E8A-4147-A177-3AD203B41FA5}">
                      <a16:colId xmlns:a16="http://schemas.microsoft.com/office/drawing/2014/main" val="3511984935"/>
                    </a:ext>
                  </a:extLst>
                </a:gridCol>
                <a:gridCol w="5315776">
                  <a:extLst>
                    <a:ext uri="{9D8B030D-6E8A-4147-A177-3AD203B41FA5}">
                      <a16:colId xmlns:a16="http://schemas.microsoft.com/office/drawing/2014/main" val="36289213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8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Project</a:t>
                      </a:r>
                    </a:p>
                  </a:txBody>
                  <a:tcPr anchor="ctr"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Languages</a:t>
                      </a:r>
                    </a:p>
                  </a:txBody>
                  <a:tcPr anchor="ctr"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URL</a:t>
                      </a:r>
                    </a:p>
                  </a:txBody>
                  <a:tcPr anchor="ctr">
                    <a:solidFill>
                      <a:schemeClr val="accent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83512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1218987" rtl="0" eaLnBrk="1" latinLnBrk="0" hangingPunct="1"/>
                      <a:r>
                        <a:rPr lang="en-US" sz="2800" b="1" kern="1200" dirty="0">
                          <a:solidFill>
                            <a:srgbClr val="FFF0D9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Bitcoin Core</a:t>
                      </a:r>
                    </a:p>
                  </a:txBody>
                  <a:tcPr anchor="ctr">
                    <a:solidFill>
                      <a:schemeClr val="accent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8987" rtl="0" eaLnBrk="1" latinLnBrk="0" hangingPunct="1"/>
                      <a:r>
                        <a:rPr lang="en-US" sz="2800" b="1" kern="1200">
                          <a:solidFill>
                            <a:srgbClr val="FFF0D9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C++</a:t>
                      </a:r>
                      <a:r>
                        <a:rPr lang="en-US" sz="2800" kern="1200">
                          <a:solidFill>
                            <a:srgbClr val="FFF0D9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, C</a:t>
                      </a:r>
                      <a:endParaRPr lang="en-US" sz="2800" kern="1200" dirty="0">
                        <a:solidFill>
                          <a:srgbClr val="FFF0D9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8987" rtl="0" eaLnBrk="1" latinLnBrk="0" hangingPunct="1"/>
                      <a:r>
                        <a:rPr lang="en-US" sz="2400" kern="1200" dirty="0">
                          <a:solidFill>
                            <a:srgbClr val="FFF0D9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  <a:hlinkClick r:id="rId2"/>
                        </a:rPr>
                        <a:t>https://github.com/bitcoin/bitcoin</a:t>
                      </a:r>
                      <a:endParaRPr lang="en-US" sz="2400" kern="1200" dirty="0">
                        <a:solidFill>
                          <a:srgbClr val="FFF0D9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91649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1218987" rtl="0" eaLnBrk="1" latinLnBrk="0" hangingPunct="1"/>
                      <a:r>
                        <a:rPr lang="en-US" sz="2800" b="1" kern="1200" dirty="0">
                          <a:solidFill>
                            <a:srgbClr val="FFF0D9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Ethereum</a:t>
                      </a:r>
                    </a:p>
                  </a:txBody>
                  <a:tcPr anchor="ctr">
                    <a:solidFill>
                      <a:schemeClr val="accent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8987" rtl="0" eaLnBrk="1" latinLnBrk="0" hangingPunct="1"/>
                      <a:r>
                        <a:rPr lang="en-US" sz="2800" b="1" kern="1200" dirty="0">
                          <a:solidFill>
                            <a:srgbClr val="FFF0D9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Go</a:t>
                      </a:r>
                      <a:r>
                        <a:rPr lang="en-US" sz="2800" kern="1200" dirty="0">
                          <a:solidFill>
                            <a:srgbClr val="FFF0D9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 (primary), Rust, C++ </a:t>
                      </a:r>
                    </a:p>
                  </a:txBody>
                  <a:tcPr anchor="ctr">
                    <a:solidFill>
                      <a:schemeClr val="accent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8987" rtl="0" eaLnBrk="1" latinLnBrk="0" hangingPunct="1"/>
                      <a:r>
                        <a:rPr lang="en-US" sz="2400" kern="1200">
                          <a:solidFill>
                            <a:srgbClr val="FFF0D9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  <a:hlinkClick r:id="rId3"/>
                        </a:rPr>
                        <a:t>https://github.com/ethereum</a:t>
                      </a:r>
                      <a:endParaRPr lang="en-US" sz="2400" kern="1200" dirty="0">
                        <a:solidFill>
                          <a:srgbClr val="FFF0D9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90877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1218987" rtl="0" eaLnBrk="1" latinLnBrk="0" hangingPunct="1"/>
                      <a:r>
                        <a:rPr lang="en-US" sz="2800" b="1" kern="1200" dirty="0">
                          <a:solidFill>
                            <a:srgbClr val="FFF0D9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IOTA</a:t>
                      </a:r>
                    </a:p>
                  </a:txBody>
                  <a:tcPr anchor="ctr">
                    <a:solidFill>
                      <a:schemeClr val="accent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8987" rtl="0" eaLnBrk="1" latinLnBrk="0" hangingPunct="1"/>
                      <a:r>
                        <a:rPr lang="en-US" sz="2800" b="1" kern="1200" dirty="0">
                          <a:solidFill>
                            <a:srgbClr val="FFF0D9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Java</a:t>
                      </a:r>
                      <a:endParaRPr lang="en-US" sz="2800" kern="1200" dirty="0">
                        <a:solidFill>
                          <a:srgbClr val="FFF0D9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8987" rtl="0" eaLnBrk="1" latinLnBrk="0" hangingPunct="1"/>
                      <a:r>
                        <a:rPr lang="en-US" sz="2400" kern="1200" dirty="0">
                          <a:solidFill>
                            <a:srgbClr val="FFF0D9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  <a:hlinkClick r:id="rId4"/>
                        </a:rPr>
                        <a:t>https://github.com/iotaledger/iri</a:t>
                      </a:r>
                      <a:endParaRPr lang="en-US" sz="2400" kern="1200" dirty="0">
                        <a:solidFill>
                          <a:srgbClr val="FFF0D9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1118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1218987" rtl="0" eaLnBrk="1" latinLnBrk="0" hangingPunct="1"/>
                      <a:r>
                        <a:rPr lang="en-US" sz="2800" b="1" kern="1200" noProof="1">
                          <a:solidFill>
                            <a:srgbClr val="FFF0D9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Cardano</a:t>
                      </a:r>
                    </a:p>
                  </a:txBody>
                  <a:tcPr anchor="ctr">
                    <a:solidFill>
                      <a:schemeClr val="accent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8987" rtl="0" eaLnBrk="1" latinLnBrk="0" hangingPunct="1"/>
                      <a:r>
                        <a:rPr lang="en-US" sz="2800" b="1" kern="1200" dirty="0">
                          <a:solidFill>
                            <a:srgbClr val="FFF0D9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Haskell</a:t>
                      </a:r>
                    </a:p>
                  </a:txBody>
                  <a:tcPr anchor="ctr">
                    <a:solidFill>
                      <a:schemeClr val="accent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8987" rtl="0" eaLnBrk="1" latinLnBrk="0" hangingPunct="1"/>
                      <a:r>
                        <a:rPr lang="en-US" sz="2000" kern="1200" dirty="0">
                          <a:solidFill>
                            <a:srgbClr val="FFF0D9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  <a:hlinkClick r:id="rId5"/>
                        </a:rPr>
                        <a:t>https://github.com/input-output-hk/cardano-sl/</a:t>
                      </a:r>
                      <a:endParaRPr lang="en-US" sz="2000" kern="1200" dirty="0">
                        <a:solidFill>
                          <a:srgbClr val="FFF0D9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94191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1218987" rtl="0" eaLnBrk="1" latinLnBrk="0" hangingPunct="1"/>
                      <a:r>
                        <a:rPr lang="en-US" sz="2800" b="1" kern="1200" dirty="0">
                          <a:solidFill>
                            <a:srgbClr val="FFF0D9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Bitcoin Cash</a:t>
                      </a:r>
                    </a:p>
                  </a:txBody>
                  <a:tcPr anchor="ctr">
                    <a:solidFill>
                      <a:schemeClr val="accent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8987" rtl="0" eaLnBrk="1" latinLnBrk="0" hangingPunct="1"/>
                      <a:r>
                        <a:rPr lang="en-US" sz="2800" b="1" kern="1200" dirty="0">
                          <a:solidFill>
                            <a:srgbClr val="FFF0D9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C++</a:t>
                      </a:r>
                      <a:r>
                        <a:rPr lang="en-US" sz="2800" kern="1200" dirty="0">
                          <a:solidFill>
                            <a:srgbClr val="FFF0D9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, C</a:t>
                      </a:r>
                    </a:p>
                  </a:txBody>
                  <a:tcPr anchor="ctr">
                    <a:solidFill>
                      <a:schemeClr val="accent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8987" rtl="0" eaLnBrk="1" latinLnBrk="0" hangingPunct="1"/>
                      <a:r>
                        <a:rPr lang="en-US" sz="2200" kern="1200" dirty="0">
                          <a:solidFill>
                            <a:srgbClr val="FFF0D9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  <a:hlinkClick r:id="rId6"/>
                        </a:rPr>
                        <a:t>https://github.com/Bitcoin-ABC/bitcoin-abc</a:t>
                      </a:r>
                      <a:endParaRPr lang="en-US" sz="2200" kern="1200" dirty="0">
                        <a:solidFill>
                          <a:srgbClr val="FFF0D9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17932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1218987" rtl="0" eaLnBrk="1" latinLnBrk="0" hangingPunct="1"/>
                      <a:r>
                        <a:rPr lang="en-US" sz="2800" b="1" kern="1200" noProof="1">
                          <a:solidFill>
                            <a:srgbClr val="FFF0D9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Lisk</a:t>
                      </a:r>
                    </a:p>
                  </a:txBody>
                  <a:tcPr anchor="ctr">
                    <a:solidFill>
                      <a:schemeClr val="accent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8987" rtl="0" eaLnBrk="1" latinLnBrk="0" hangingPunct="1"/>
                      <a:r>
                        <a:rPr lang="en-US" sz="2800" b="1" kern="1200" dirty="0">
                          <a:solidFill>
                            <a:srgbClr val="FFF0D9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JavaScript</a:t>
                      </a:r>
                      <a:endParaRPr lang="en-US" sz="2800" kern="1200" dirty="0">
                        <a:solidFill>
                          <a:srgbClr val="FFF0D9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8987" rtl="0" eaLnBrk="1" latinLnBrk="0" hangingPunct="1"/>
                      <a:r>
                        <a:rPr lang="en-US" sz="2400" kern="1200" dirty="0">
                          <a:solidFill>
                            <a:srgbClr val="FFF0D9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  <a:hlinkClick r:id="rId7"/>
                        </a:rPr>
                        <a:t>https://github.com/LiskHQ/lisk</a:t>
                      </a:r>
                      <a:r>
                        <a:rPr lang="en-US" sz="2400" kern="1200" dirty="0">
                          <a:solidFill>
                            <a:srgbClr val="FFF0D9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anchor="ctr">
                    <a:solidFill>
                      <a:schemeClr val="accent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1864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1218987" rtl="0" eaLnBrk="1" latinLnBrk="0" hangingPunct="1"/>
                      <a:r>
                        <a:rPr lang="en-US" sz="2800" b="1" kern="1200" dirty="0">
                          <a:solidFill>
                            <a:srgbClr val="FFF0D9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NEO</a:t>
                      </a:r>
                    </a:p>
                  </a:txBody>
                  <a:tcPr anchor="ctr">
                    <a:solidFill>
                      <a:schemeClr val="accent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8987" rtl="0" eaLnBrk="1" latinLnBrk="0" hangingPunct="1"/>
                      <a:r>
                        <a:rPr lang="en-US" sz="2800" b="1" kern="1200" dirty="0">
                          <a:solidFill>
                            <a:srgbClr val="FFF0D9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C#</a:t>
                      </a:r>
                    </a:p>
                  </a:txBody>
                  <a:tcPr anchor="ctr">
                    <a:solidFill>
                      <a:schemeClr val="accent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8987" rtl="0" eaLnBrk="1" latinLnBrk="0" hangingPunct="1"/>
                      <a:r>
                        <a:rPr lang="en-US" sz="2400" kern="1200" dirty="0">
                          <a:solidFill>
                            <a:srgbClr val="FFF0D9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  <a:hlinkClick r:id="rId8"/>
                        </a:rPr>
                        <a:t>https://github.com/neo-project/neo</a:t>
                      </a:r>
                      <a:endParaRPr lang="en-US" sz="2400" kern="1200" dirty="0">
                        <a:solidFill>
                          <a:srgbClr val="FFF0D9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40780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1218987" rtl="0" eaLnBrk="1" latinLnBrk="0" hangingPunct="1"/>
                      <a:r>
                        <a:rPr lang="en-US" sz="2800" b="1" kern="1200" dirty="0">
                          <a:solidFill>
                            <a:srgbClr val="FFF0D9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Stellar</a:t>
                      </a:r>
                    </a:p>
                  </a:txBody>
                  <a:tcPr anchor="ctr">
                    <a:solidFill>
                      <a:schemeClr val="accent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8987" rtl="0" eaLnBrk="1" latinLnBrk="0" hangingPunct="1"/>
                      <a:r>
                        <a:rPr lang="en-US" sz="2800" b="1" kern="1200" dirty="0">
                          <a:solidFill>
                            <a:srgbClr val="FFF0D9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C++</a:t>
                      </a:r>
                    </a:p>
                  </a:txBody>
                  <a:tcPr anchor="ctr">
                    <a:solidFill>
                      <a:schemeClr val="accent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8987" rtl="0" eaLnBrk="1" latinLnBrk="0" hangingPunct="1"/>
                      <a:r>
                        <a:rPr lang="en-US" sz="2400" kern="1200" dirty="0">
                          <a:solidFill>
                            <a:srgbClr val="FFF0D9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  <a:hlinkClick r:id="rId9"/>
                        </a:rPr>
                        <a:t>https://github.com/stellar/stellar-core</a:t>
                      </a:r>
                      <a:r>
                        <a:rPr lang="en-US" sz="2400" kern="1200" dirty="0">
                          <a:solidFill>
                            <a:srgbClr val="FFF0D9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anchor="ctr">
                    <a:solidFill>
                      <a:schemeClr val="accent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58587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1218987" rtl="0" eaLnBrk="1" latinLnBrk="0" hangingPunct="1"/>
                      <a:r>
                        <a:rPr lang="en-US" sz="2800" b="1" kern="1200" dirty="0">
                          <a:solidFill>
                            <a:srgbClr val="FFF0D9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Ripple</a:t>
                      </a:r>
                    </a:p>
                  </a:txBody>
                  <a:tcPr anchor="ctr">
                    <a:solidFill>
                      <a:schemeClr val="accent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8987" rtl="0" eaLnBrk="1" latinLnBrk="0" hangingPunct="1"/>
                      <a:r>
                        <a:rPr lang="en-US" sz="2800" b="1" kern="1200" dirty="0">
                          <a:solidFill>
                            <a:srgbClr val="FFF0D9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C++</a:t>
                      </a:r>
                      <a:r>
                        <a:rPr lang="en-US" sz="2800" kern="1200" dirty="0">
                          <a:solidFill>
                            <a:srgbClr val="FFF0D9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, C</a:t>
                      </a:r>
                    </a:p>
                  </a:txBody>
                  <a:tcPr anchor="ctr">
                    <a:solidFill>
                      <a:schemeClr val="accent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8987" rtl="0" eaLnBrk="1" latinLnBrk="0" hangingPunct="1"/>
                      <a:r>
                        <a:rPr lang="en-US" sz="2400" kern="1200" dirty="0">
                          <a:solidFill>
                            <a:srgbClr val="FFF0D9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  <a:hlinkClick r:id="rId10"/>
                        </a:rPr>
                        <a:t>https://github.com/ripple/rippled</a:t>
                      </a:r>
                      <a:endParaRPr lang="en-US" sz="2400" kern="1200" dirty="0">
                        <a:solidFill>
                          <a:srgbClr val="FFF0D9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67297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395872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Table of Contents</a:t>
            </a:r>
            <a:endParaRPr lang="bg-BG" sz="4400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43000"/>
            <a:ext cx="11804822" cy="5530010"/>
          </a:xfrm>
        </p:spPr>
        <p:txBody>
          <a:bodyPr>
            <a:noAutofit/>
          </a:bodyPr>
          <a:lstStyle/>
          <a:p>
            <a:pPr marL="446088" indent="-446088">
              <a:lnSpc>
                <a:spcPct val="100000"/>
              </a:lnSpc>
              <a:buFontTx/>
              <a:buAutoNum type="arabicPeriod"/>
            </a:pPr>
            <a:r>
              <a:rPr lang="en-US" sz="3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Blockchain</a:t>
            </a:r>
            <a:r>
              <a:rPr lang="en-US" sz="3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  <a:endParaRPr lang="bg-BG" sz="3000" dirty="0"/>
          </a:p>
          <a:p>
            <a:pPr marL="446088" indent="-446088">
              <a:lnSpc>
                <a:spcPct val="100000"/>
              </a:lnSpc>
              <a:buFontTx/>
              <a:buAutoNum type="arabicPeriod"/>
            </a:pPr>
            <a:r>
              <a:rPr lang="en-US" sz="3000" dirty="0"/>
              <a:t>Applications of the Blockchain Technology</a:t>
            </a:r>
          </a:p>
          <a:p>
            <a:pPr marL="446088" indent="-446088">
              <a:lnSpc>
                <a:spcPct val="100000"/>
              </a:lnSpc>
              <a:buFontTx/>
              <a:buAutoNum type="arabicPeriod"/>
            </a:pPr>
            <a:r>
              <a:rPr lang="en-US" sz="3000" dirty="0"/>
              <a:t>Blockchain Networks</a:t>
            </a:r>
            <a:r>
              <a:rPr lang="bg-BG" sz="3000" dirty="0"/>
              <a:t>, </a:t>
            </a:r>
            <a:r>
              <a:rPr lang="en-US" sz="3000" dirty="0"/>
              <a:t>Mining,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Consensus</a:t>
            </a:r>
          </a:p>
          <a:p>
            <a:pPr marL="446088" indent="-446088">
              <a:lnSpc>
                <a:spcPct val="100000"/>
              </a:lnSpc>
              <a:buFontTx/>
              <a:buAutoNum type="arabicPeriod"/>
            </a:pP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Cryptocurrencies</a:t>
            </a:r>
            <a:r>
              <a:rPr lang="en-US" sz="3000" dirty="0"/>
              <a:t>: Bitcoin, Ethereum, Others</a:t>
            </a:r>
          </a:p>
          <a:p>
            <a:pPr marL="446088" indent="-446088">
              <a:lnSpc>
                <a:spcPct val="100000"/>
              </a:lnSpc>
              <a:buFontTx/>
              <a:buAutoNum type="arabicPeriod"/>
            </a:pPr>
            <a:r>
              <a:rPr lang="en-US" sz="3000" dirty="0"/>
              <a:t>Crypto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Wallets</a:t>
            </a:r>
            <a:r>
              <a:rPr lang="en-US" sz="3000" dirty="0"/>
              <a:t>: Software, Hardware, Online</a:t>
            </a:r>
          </a:p>
          <a:p>
            <a:pPr marL="446088" indent="-446088">
              <a:lnSpc>
                <a:spcPct val="100000"/>
              </a:lnSpc>
              <a:buFontTx/>
              <a:buAutoNum type="arabicPeriod"/>
            </a:pP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Smart Contracts</a:t>
            </a:r>
            <a:r>
              <a:rPr lang="en-US" sz="3000" dirty="0"/>
              <a:t>: Ethereum, Solidity, </a:t>
            </a:r>
            <a:r>
              <a:rPr lang="en-US" sz="3000" dirty="0" err="1"/>
              <a:t>DApps</a:t>
            </a:r>
            <a:endParaRPr lang="en-US" sz="3000" dirty="0"/>
          </a:p>
          <a:p>
            <a:pPr marL="446088" indent="-446088">
              <a:lnSpc>
                <a:spcPct val="100000"/>
              </a:lnSpc>
              <a:buFontTx/>
              <a:buAutoNum type="arabicPeriod"/>
            </a:pP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ICO</a:t>
            </a:r>
            <a:r>
              <a:rPr lang="en-US" sz="3000" dirty="0"/>
              <a:t> (Initial Coin Offerings) / Token Sale Events</a:t>
            </a:r>
          </a:p>
          <a:p>
            <a:pPr marL="446088" indent="-446088">
              <a:lnSpc>
                <a:spcPct val="100000"/>
              </a:lnSpc>
              <a:buFontTx/>
              <a:buAutoNum type="arabicPeriod"/>
            </a:pP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Corporate</a:t>
            </a:r>
            <a:r>
              <a:rPr lang="en-US" sz="3000" dirty="0"/>
              <a:t> and Private Blockchain Networks</a:t>
            </a:r>
          </a:p>
          <a:p>
            <a:pPr marL="446088" indent="-446088">
              <a:lnSpc>
                <a:spcPct val="100000"/>
              </a:lnSpc>
              <a:buFontTx/>
              <a:buAutoNum type="arabicPeriod"/>
            </a:pPr>
            <a:r>
              <a:rPr lang="en-US" sz="3000" dirty="0"/>
              <a:t>Blockchain for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Developers</a:t>
            </a:r>
            <a:r>
              <a:rPr lang="en-US" sz="3000" dirty="0"/>
              <a:t>: Challenges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5" name="Graphic 14" descr="Books">
            <a:extLst>
              <a:ext uri="{FF2B5EF4-FFF2-40B4-BE49-F238E27FC236}">
                <a16:creationId xmlns:a16="http://schemas.microsoft.com/office/drawing/2014/main" id="{AC01EFEF-18A5-4B5D-A254-62D12FCDF6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57957" y="3962400"/>
            <a:ext cx="2514600" cy="2514600"/>
          </a:xfrm>
          <a:prstGeom prst="rect">
            <a:avLst/>
          </a:prstGeom>
        </p:spPr>
      </p:pic>
      <p:pic>
        <p:nvPicPr>
          <p:cNvPr id="7" name="Picture 4" descr="Свързано изображение">
            <a:extLst>
              <a:ext uri="{FF2B5EF4-FFF2-40B4-BE49-F238E27FC236}">
                <a16:creationId xmlns:a16="http://schemas.microsoft.com/office/drawing/2014/main" id="{AAE4D78D-08A8-4B87-9D18-B4940BF519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3812" y="1143000"/>
            <a:ext cx="2602889" cy="2602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2" y="1132649"/>
            <a:ext cx="11804821" cy="557035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Blockchain is a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decentralized distributed ledger</a:t>
            </a:r>
          </a:p>
          <a:p>
            <a:pPr lvl="1">
              <a:lnSpc>
                <a:spcPct val="100000"/>
              </a:lnSpc>
            </a:pPr>
            <a:r>
              <a:rPr lang="en-US" sz="2800" dirty="0"/>
              <a:t>Based on cryptographically signed chain of blocks holding transactions</a:t>
            </a:r>
          </a:p>
          <a:p>
            <a:pPr>
              <a:lnSpc>
                <a:spcPct val="100000"/>
              </a:lnSpc>
              <a:spcBef>
                <a:spcPts val="800"/>
              </a:spcBef>
            </a:pP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Consensus algorithms </a:t>
            </a:r>
            <a:r>
              <a:rPr lang="en-US" sz="3000" dirty="0"/>
              <a:t>like proof-of-work (</a:t>
            </a:r>
            <a:r>
              <a:rPr lang="en-US" sz="3000" noProof="1"/>
              <a:t>PoW</a:t>
            </a:r>
            <a:r>
              <a:rPr lang="en-US" sz="3000" dirty="0"/>
              <a:t>)</a:t>
            </a:r>
          </a:p>
          <a:p>
            <a:pPr lvl="1">
              <a:lnSpc>
                <a:spcPct val="100000"/>
              </a:lnSpc>
            </a:pPr>
            <a:r>
              <a:rPr lang="en-US" sz="2800" dirty="0"/>
              <a:t>Allow miners to achieve consensus, validate transactions and mine coins</a:t>
            </a:r>
          </a:p>
          <a:p>
            <a:pPr>
              <a:lnSpc>
                <a:spcPct val="100000"/>
              </a:lnSpc>
              <a:spcBef>
                <a:spcPts val="800"/>
              </a:spcBef>
            </a:pP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Cryptocurrencies </a:t>
            </a:r>
            <a:r>
              <a:rPr lang="en-US" sz="3000" dirty="0"/>
              <a:t>are decentralized digital crypto money</a:t>
            </a:r>
          </a:p>
          <a:p>
            <a:pPr lvl="1">
              <a:lnSpc>
                <a:spcPct val="100000"/>
              </a:lnSpc>
            </a:pPr>
            <a:r>
              <a:rPr lang="en-US" sz="2800" dirty="0"/>
              <a:t>Bitcoin, Ethereum, Dash, </a:t>
            </a:r>
            <a:r>
              <a:rPr lang="en-US" sz="2800" noProof="1"/>
              <a:t>Monero</a:t>
            </a:r>
            <a:r>
              <a:rPr lang="en-US" sz="2800" dirty="0"/>
              <a:t>, IOTA</a:t>
            </a:r>
          </a:p>
          <a:p>
            <a:pPr>
              <a:lnSpc>
                <a:spcPct val="100000"/>
              </a:lnSpc>
              <a:spcBef>
                <a:spcPts val="800"/>
              </a:spcBef>
            </a:pP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Smart contracts </a:t>
            </a:r>
            <a:r>
              <a:rPr lang="en-US" sz="3000" dirty="0"/>
              <a:t>are executed in the blockchain</a:t>
            </a:r>
          </a:p>
          <a:p>
            <a:pPr lvl="1">
              <a:lnSpc>
                <a:spcPct val="100000"/>
              </a:lnSpc>
            </a:pPr>
            <a:r>
              <a:rPr lang="en-US" sz="2800" dirty="0"/>
              <a:t>Hold data and program logic on the blockchain</a:t>
            </a:r>
          </a:p>
          <a:p>
            <a:pPr>
              <a:lnSpc>
                <a:spcPct val="100000"/>
              </a:lnSpc>
              <a:spcBef>
                <a:spcPts val="800"/>
              </a:spcBef>
            </a:pPr>
            <a:r>
              <a:rPr lang="en-US" sz="3000" dirty="0"/>
              <a:t>Blockchain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developers</a:t>
            </a:r>
            <a:r>
              <a:rPr lang="en-US" sz="3000" dirty="0"/>
              <a:t> build </a:t>
            </a:r>
            <a:r>
              <a:rPr lang="en-US" sz="3000" noProof="1"/>
              <a:t>DApps</a:t>
            </a:r>
            <a:r>
              <a:rPr lang="en-US" sz="3000" dirty="0"/>
              <a:t> / blockchain software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Summary</a:t>
            </a:r>
          </a:p>
        </p:txBody>
      </p:sp>
      <p:pic>
        <p:nvPicPr>
          <p:cNvPr id="3" name="Picture 2" descr="Summary">
            <a:extLst>
              <a:ext uri="{FF2B5EF4-FFF2-40B4-BE49-F238E27FC236}">
                <a16:creationId xmlns:a16="http://schemas.microsoft.com/office/drawing/2014/main" id="{697EF775-E6E4-48D9-ABD0-A6B3C7831C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6413" y="3777998"/>
            <a:ext cx="1800000" cy="2470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190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Blockchain Overview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>
                <a:hlinkClick r:id="rId3"/>
              </a:rPr>
              <a:t>http://www.kingsland.academy</a:t>
            </a: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E130389-E970-4995-A45D-3C9909762F5B}"/>
              </a:ext>
            </a:extLst>
          </p:cNvPr>
          <p:cNvGrpSpPr/>
          <p:nvPr/>
        </p:nvGrpSpPr>
        <p:grpSpPr>
          <a:xfrm rot="20934803">
            <a:off x="6954783" y="3921358"/>
            <a:ext cx="4547420" cy="2257012"/>
            <a:chOff x="5865812" y="3538888"/>
            <a:chExt cx="5578115" cy="2632155"/>
          </a:xfrm>
        </p:grpSpPr>
        <p:pic>
          <p:nvPicPr>
            <p:cNvPr id="5" name="Picture 2" descr="Свързано изображение">
              <a:extLst>
                <a:ext uri="{FF2B5EF4-FFF2-40B4-BE49-F238E27FC236}">
                  <a16:creationId xmlns:a16="http://schemas.microsoft.com/office/drawing/2014/main" id="{6EFAA4B9-66E7-4898-86DC-29A6DCADD0C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5865812" y="3538888"/>
              <a:ext cx="5578115" cy="2632155"/>
            </a:xfrm>
            <a:prstGeom prst="roundRect">
              <a:avLst>
                <a:gd name="adj" fmla="val 6685"/>
              </a:avLst>
            </a:prstGeom>
            <a:noFill/>
            <a:effectLst>
              <a:softEdge rad="3175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2" descr="Свързано изображение">
              <a:hlinkClick r:id="rId5"/>
              <a:extLst>
                <a:ext uri="{FF2B5EF4-FFF2-40B4-BE49-F238E27FC236}">
                  <a16:creationId xmlns:a16="http://schemas.microsoft.com/office/drawing/2014/main" id="{38962990-C505-4985-AC96-EF30770BBD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duotone>
                <a:prstClr val="black"/>
                <a:srgbClr val="00B0F0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08284" y="3685308"/>
              <a:ext cx="863090" cy="8630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A0ED2A4-624A-4F5C-BF9B-8D498E60D59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951099" y="3717607"/>
              <a:ext cx="890093" cy="1097375"/>
            </a:xfrm>
            <a:prstGeom prst="rect">
              <a:avLst/>
            </a:prstGeom>
          </p:spPr>
        </p:pic>
        <p:pic>
          <p:nvPicPr>
            <p:cNvPr id="8" name="Picture 20" descr="Резултат с изображение за monero logo png">
              <a:hlinkClick r:id="rId8"/>
              <a:extLst>
                <a:ext uri="{FF2B5EF4-FFF2-40B4-BE49-F238E27FC236}">
                  <a16:creationId xmlns:a16="http://schemas.microsoft.com/office/drawing/2014/main" id="{2D2CA171-4D7D-4963-B740-3AAA70CFC9C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duotone>
                <a:prstClr val="black"/>
                <a:srgbClr val="00B0F0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29826">
              <a:off x="10505474" y="3762233"/>
              <a:ext cx="672296" cy="6722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Свързано изображение">
              <a:extLst>
                <a:ext uri="{FF2B5EF4-FFF2-40B4-BE49-F238E27FC236}">
                  <a16:creationId xmlns:a16="http://schemas.microsoft.com/office/drawing/2014/main" id="{D47A7D5B-17E1-43F0-B21A-913EC4398E7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890594">
              <a:off x="6231107" y="3581170"/>
              <a:ext cx="786941" cy="7869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" name="Picture 2" descr="Резултат с изображение за Smart Contracts">
            <a:extLst>
              <a:ext uri="{FF2B5EF4-FFF2-40B4-BE49-F238E27FC236}">
                <a16:creationId xmlns:a16="http://schemas.microsoft.com/office/drawing/2014/main" id="{46C12DCA-F8A3-40C2-8267-069306B91D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71745">
            <a:off x="2785421" y="4649907"/>
            <a:ext cx="3148760" cy="1810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Резултат с изображение за Cryptocurrencies">
            <a:extLst>
              <a:ext uri="{FF2B5EF4-FFF2-40B4-BE49-F238E27FC236}">
                <a16:creationId xmlns:a16="http://schemas.microsoft.com/office/drawing/2014/main" id="{DDA998CB-6633-4776-A0F5-AE1DEC7ED0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clrChange>
              <a:clrFrom>
                <a:srgbClr val="080808"/>
              </a:clrFrom>
              <a:clrTo>
                <a:srgbClr val="080808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29462">
            <a:off x="6772351" y="944582"/>
            <a:ext cx="4038107" cy="228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Резултат с изображение за cryptocurrency wallets">
            <a:hlinkClick r:id="rId13"/>
            <a:extLst>
              <a:ext uri="{FF2B5EF4-FFF2-40B4-BE49-F238E27FC236}">
                <a16:creationId xmlns:a16="http://schemas.microsoft.com/office/drawing/2014/main" id="{FEC22DFC-628B-44FC-B80D-0662D9E67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34360">
            <a:off x="1819801" y="1262919"/>
            <a:ext cx="2581984" cy="2271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51052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8BEA5F5-85BF-4AAD-B3A8-2FA06AF94F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843C9F-A632-4EB6-B800-88882AFEB6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sz="3600" dirty="0"/>
              <a:t>IBM Blockchain 101 – Infographic:</a:t>
            </a:r>
            <a:br>
              <a:rPr lang="en-US" sz="3600" dirty="0"/>
            </a:br>
            <a:r>
              <a:rPr lang="en-US" sz="3600" dirty="0">
                <a:hlinkClick r:id="rId2"/>
              </a:rPr>
              <a:t>https://www-01.ibm.com/common/ssi/cgi-bin/ssialias?htmlfid=XI912346USEN</a:t>
            </a:r>
            <a:endParaRPr lang="en-US" sz="3600" dirty="0"/>
          </a:p>
          <a:p>
            <a:r>
              <a:rPr lang="en-US" sz="3600" dirty="0"/>
              <a:t>Ethereum Blockchain Explorer: </a:t>
            </a:r>
            <a:r>
              <a:rPr lang="en-US" sz="3600" dirty="0">
                <a:hlinkClick r:id="rId3"/>
              </a:rPr>
              <a:t>https://etherscan.io</a:t>
            </a:r>
            <a:endParaRPr lang="en-US" sz="3600" dirty="0"/>
          </a:p>
          <a:p>
            <a:r>
              <a:rPr lang="en-US" sz="3600" dirty="0"/>
              <a:t>Bitcoin Block Explorer: </a:t>
            </a:r>
            <a:r>
              <a:rPr lang="en-US" sz="3600" dirty="0">
                <a:hlinkClick r:id="rId4"/>
              </a:rPr>
              <a:t>https://blockchain.info</a:t>
            </a:r>
            <a:endParaRPr lang="en-US" sz="3600" dirty="0"/>
          </a:p>
          <a:p>
            <a:r>
              <a:rPr lang="en-US" sz="3600" dirty="0"/>
              <a:t>Cryptocurrency Market Capitalizations: </a:t>
            </a:r>
            <a:r>
              <a:rPr lang="en-US" sz="3600" dirty="0">
                <a:hlinkClick r:id="rId5"/>
              </a:rPr>
              <a:t>https://coinmarketcap.com</a:t>
            </a:r>
            <a:r>
              <a:rPr lang="en-US" sz="3600" dirty="0"/>
              <a:t> </a:t>
            </a:r>
          </a:p>
          <a:p>
            <a:r>
              <a:rPr lang="en-US" sz="3600" dirty="0"/>
              <a:t>What are Bitcoin Mining Pools?</a:t>
            </a:r>
            <a:br>
              <a:rPr lang="en-US" sz="3600" dirty="0"/>
            </a:br>
            <a:r>
              <a:rPr lang="en-US" sz="3600" dirty="0">
                <a:hlinkClick r:id="rId6"/>
              </a:rPr>
              <a:t>https://www.coindesk.com/information/get-started-mining-pools</a:t>
            </a:r>
            <a:endParaRPr lang="en-US" sz="36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355D198-D05F-44AB-AF75-2696FDF87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Resources</a:t>
            </a:r>
          </a:p>
        </p:txBody>
      </p:sp>
    </p:spTree>
    <p:extLst>
      <p:ext uri="{BB962C8B-B14F-4D97-AF65-F5344CB8AC3E}">
        <p14:creationId xmlns:p14="http://schemas.microsoft.com/office/powerpoint/2010/main" val="35870917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65A03EA-7F81-407C-9AED-BDE312B165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D7972C-DA05-4FBF-8716-69BE71E536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Proof-of-Work (</a:t>
            </a:r>
            <a:r>
              <a:rPr lang="en-US" dirty="0" err="1"/>
              <a:t>PoW</a:t>
            </a:r>
            <a:r>
              <a:rPr lang="en-US" dirty="0"/>
              <a:t>): </a:t>
            </a:r>
            <a:r>
              <a:rPr lang="en-US" dirty="0">
                <a:hlinkClick r:id="rId2"/>
              </a:rPr>
              <a:t>https://en.wikipedia.org/wiki/Proof-of-work_system</a:t>
            </a:r>
            <a:endParaRPr lang="en-US" dirty="0"/>
          </a:p>
          <a:p>
            <a:r>
              <a:rPr lang="en-US" dirty="0"/>
              <a:t>Proof-of-Stake (</a:t>
            </a:r>
            <a:r>
              <a:rPr lang="en-US" dirty="0" err="1"/>
              <a:t>PoS</a:t>
            </a:r>
            <a:r>
              <a:rPr lang="en-US" dirty="0"/>
              <a:t>): </a:t>
            </a:r>
            <a:r>
              <a:rPr lang="en-US" dirty="0">
                <a:hlinkClick r:id="rId3"/>
              </a:rPr>
              <a:t>https://en.wikipedia.org/wiki/Proof-of-stake</a:t>
            </a:r>
            <a:r>
              <a:rPr lang="en-US" dirty="0"/>
              <a:t> </a:t>
            </a:r>
          </a:p>
          <a:p>
            <a:r>
              <a:rPr lang="en-US" dirty="0"/>
              <a:t>Crypto Wallets and Best Bitcoin Wallet - Ultimate Guide:</a:t>
            </a:r>
            <a:br>
              <a:rPr lang="en-US" dirty="0"/>
            </a:br>
            <a:r>
              <a:rPr lang="en-US" dirty="0">
                <a:hlinkClick r:id="rId4"/>
              </a:rPr>
              <a:t>https://www.buybitcoinworldwide.com/wallets</a:t>
            </a:r>
            <a:endParaRPr lang="en-US" dirty="0"/>
          </a:p>
          <a:p>
            <a:r>
              <a:rPr lang="en-US" dirty="0"/>
              <a:t>Comparison of Cryptocurrency Exchange Services: </a:t>
            </a:r>
            <a:r>
              <a:rPr lang="en-US" dirty="0">
                <a:hlinkClick r:id="rId5"/>
              </a:rPr>
              <a:t>https://en.bitcoin.it/wiki/Comparison_of_exchanges</a:t>
            </a:r>
            <a:endParaRPr lang="en-US" dirty="0"/>
          </a:p>
          <a:p>
            <a:r>
              <a:rPr lang="en-US" dirty="0"/>
              <a:t>Smart Contracts Explained: </a:t>
            </a:r>
            <a:r>
              <a:rPr lang="en-US" dirty="0">
                <a:hlinkClick r:id="rId6"/>
              </a:rPr>
              <a:t>http://www.blockchaintechnologies.com/blockchain-smart-contracts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3DFB158-A5E5-4BB3-8A48-7714ED741E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 (2)</a:t>
            </a:r>
          </a:p>
        </p:txBody>
      </p:sp>
    </p:spTree>
    <p:extLst>
      <p:ext uri="{BB962C8B-B14F-4D97-AF65-F5344CB8AC3E}">
        <p14:creationId xmlns:p14="http://schemas.microsoft.com/office/powerpoint/2010/main" val="16799764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65A03EA-7F81-407C-9AED-BDE312B165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D7972C-DA05-4FBF-8716-69BE71E536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Decentralized Apps (</a:t>
            </a:r>
            <a:r>
              <a:rPr lang="en-US" dirty="0" err="1"/>
              <a:t>Dapps</a:t>
            </a:r>
            <a:r>
              <a:rPr lang="en-US" dirty="0"/>
              <a:t>) and the Decentralized Future:</a:t>
            </a:r>
            <a:br>
              <a:rPr lang="en-US" dirty="0"/>
            </a:br>
            <a:r>
              <a:rPr lang="en-US" dirty="0">
                <a:hlinkClick r:id="rId2"/>
              </a:rPr>
              <a:t>https://captainaltcoin.com/decentralized-apps-dapps</a:t>
            </a:r>
            <a:endParaRPr lang="en-US" dirty="0"/>
          </a:p>
          <a:p>
            <a:r>
              <a:rPr lang="en-US" dirty="0"/>
              <a:t>Definition of Initial Coin Offering (ICO):</a:t>
            </a:r>
            <a:br>
              <a:rPr lang="en-US" dirty="0"/>
            </a:br>
            <a:r>
              <a:rPr lang="en-US" dirty="0">
                <a:hlinkClick r:id="rId3"/>
              </a:rPr>
              <a:t>https://www.investopedia.com/terms/i/initial-coin-offering-ico.asp</a:t>
            </a:r>
            <a:endParaRPr lang="en-US" dirty="0"/>
          </a:p>
          <a:p>
            <a:r>
              <a:rPr lang="en-US" dirty="0"/>
              <a:t>ICO Calendar: </a:t>
            </a:r>
            <a:r>
              <a:rPr lang="en-US" dirty="0">
                <a:hlinkClick r:id="rId4"/>
              </a:rPr>
              <a:t>https://tokenmarket.net/ico-calendar</a:t>
            </a:r>
            <a:endParaRPr lang="en-US" dirty="0"/>
          </a:p>
          <a:p>
            <a:r>
              <a:rPr lang="en-US" dirty="0"/>
              <a:t>IBM Blockchain 101: Quick-Start Guide for Developers:</a:t>
            </a:r>
            <a:br>
              <a:rPr lang="en-US" dirty="0"/>
            </a:br>
            <a:r>
              <a:rPr lang="en-US" dirty="0">
                <a:hlinkClick r:id="rId5"/>
              </a:rPr>
              <a:t>https://developer.ibm.com/blockchain/resources/ibm-blockchain-101-quick-start-guide-developers</a:t>
            </a:r>
            <a:endParaRPr lang="en-US" dirty="0"/>
          </a:p>
          <a:p>
            <a:r>
              <a:rPr lang="en-US" dirty="0"/>
              <a:t>Azure Blockchain: </a:t>
            </a:r>
            <a:r>
              <a:rPr lang="en-US" dirty="0">
                <a:hlinkClick r:id="rId6"/>
              </a:rPr>
              <a:t>https://azure.microsoft.com/solutions/blockchain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3DFB158-A5E5-4BB3-8A48-7714ED741E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 (3)</a:t>
            </a:r>
          </a:p>
        </p:txBody>
      </p:sp>
    </p:spTree>
    <p:extLst>
      <p:ext uri="{BB962C8B-B14F-4D97-AF65-F5344CB8AC3E}">
        <p14:creationId xmlns:p14="http://schemas.microsoft.com/office/powerpoint/2010/main" val="6738410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EE0E06A-AE96-494E-B723-513CBBBD0D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/>
              <a:t>3</a:t>
            </a:fld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A785B30-5453-45F7-A900-FD6C9D4381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Blockchain?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810E71C-E0E9-4019-84D8-B1EF54A45034}"/>
              </a:ext>
            </a:extLst>
          </p:cNvPr>
          <p:cNvGrpSpPr/>
          <p:nvPr/>
        </p:nvGrpSpPr>
        <p:grpSpPr>
          <a:xfrm>
            <a:off x="608012" y="1295400"/>
            <a:ext cx="3886200" cy="2642758"/>
            <a:chOff x="684212" y="2877739"/>
            <a:chExt cx="3084028" cy="2642758"/>
          </a:xfrm>
        </p:grpSpPr>
        <p:sp>
          <p:nvSpPr>
            <p:cNvPr id="6" name="Rounded Rectangle 8">
              <a:extLst>
                <a:ext uri="{FF2B5EF4-FFF2-40B4-BE49-F238E27FC236}">
                  <a16:creationId xmlns:a16="http://schemas.microsoft.com/office/drawing/2014/main" id="{CF857D77-5FE0-4D11-8883-A362DDD0DA06}"/>
                </a:ext>
              </a:extLst>
            </p:cNvPr>
            <p:cNvSpPr/>
            <p:nvPr/>
          </p:nvSpPr>
          <p:spPr>
            <a:xfrm>
              <a:off x="684212" y="2877739"/>
              <a:ext cx="3084028" cy="2642758"/>
            </a:xfrm>
            <a:prstGeom prst="roundRect">
              <a:avLst>
                <a:gd name="adj" fmla="val 8117"/>
              </a:avLst>
            </a:prstGeom>
            <a:solidFill>
              <a:schemeClr val="accent2">
                <a:lumMod val="50000"/>
                <a:alpha val="5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tIns="72000" bIns="108000" anchor="ctr" anchorCtr="0">
              <a:spAutoFit/>
            </a:bodyPr>
            <a:lstStyle/>
            <a:p>
              <a:pPr algn="ctr" eaLnBrk="0" hangingPunct="0"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  <a:buFont typeface="Wingdings 2" pitchFamily="18" charset="2"/>
                <a:buNone/>
              </a:pPr>
              <a:r>
                <a:rPr lang="en-US" sz="3600" b="1" dirty="0">
                  <a:solidFill>
                    <a:srgbClr val="8CF4F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Consolas" pitchFamily="49" charset="0"/>
                </a:rPr>
                <a:t>Distributed </a:t>
              </a:r>
              <a:r>
                <a:rPr lang="en-US" sz="36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Consolas" pitchFamily="49" charset="0"/>
                </a:rPr>
                <a:t>ledger</a:t>
              </a:r>
              <a:endParaRPr lang="bg-BG" sz="36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endParaRPr>
            </a:p>
            <a:p>
              <a:pPr algn="ctr" eaLnBrk="0" hangingPunct="0"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  <a:buFont typeface="Wingdings 2" pitchFamily="18" charset="2"/>
                <a:buNone/>
              </a:pPr>
              <a:endParaRPr lang="bg-BG" sz="4400" b="1" dirty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endParaRPr>
            </a:p>
            <a:p>
              <a:pPr algn="ctr" eaLnBrk="0" hangingPunct="0"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  <a:buFont typeface="Wingdings 2" pitchFamily="18" charset="2"/>
                <a:buNone/>
              </a:pPr>
              <a:endParaRPr lang="bg-BG" sz="3600" b="1" dirty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endParaRPr>
            </a:p>
            <a:p>
              <a:pPr algn="ctr" eaLnBrk="0" hangingPunct="0"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  <a:buFont typeface="Wingdings 2" pitchFamily="18" charset="2"/>
                <a:buNone/>
              </a:pPr>
              <a:endParaRPr lang="bg-BG" sz="3600" b="1" dirty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endParaRPr>
            </a:p>
          </p:txBody>
        </p:sp>
        <p:pic>
          <p:nvPicPr>
            <p:cNvPr id="2050" name="Picture 2" descr="Резултат с изображение за Distributed ledger">
              <a:extLst>
                <a:ext uri="{FF2B5EF4-FFF2-40B4-BE49-F238E27FC236}">
                  <a16:creationId xmlns:a16="http://schemas.microsoft.com/office/drawing/2014/main" id="{A2D74CD7-C681-432C-9B1F-82BD5284C4A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1104052" y="3702206"/>
              <a:ext cx="2244343" cy="1595623"/>
            </a:xfrm>
            <a:prstGeom prst="roundRect">
              <a:avLst>
                <a:gd name="adj" fmla="val 1617"/>
              </a:avLst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FF69B65-679C-4F02-9AFF-EE0E377E1359}"/>
              </a:ext>
            </a:extLst>
          </p:cNvPr>
          <p:cNvGrpSpPr/>
          <p:nvPr/>
        </p:nvGrpSpPr>
        <p:grpSpPr>
          <a:xfrm>
            <a:off x="8577547" y="4478429"/>
            <a:ext cx="2828108" cy="1932908"/>
            <a:chOff x="8609012" y="1441514"/>
            <a:chExt cx="2675714" cy="1932908"/>
          </a:xfrm>
        </p:grpSpPr>
        <p:sp>
          <p:nvSpPr>
            <p:cNvPr id="14" name="Rounded Rectangle 8">
              <a:extLst>
                <a:ext uri="{FF2B5EF4-FFF2-40B4-BE49-F238E27FC236}">
                  <a16:creationId xmlns:a16="http://schemas.microsoft.com/office/drawing/2014/main" id="{2B07D084-902B-41D8-A9D2-2ACB20338403}"/>
                </a:ext>
              </a:extLst>
            </p:cNvPr>
            <p:cNvSpPr/>
            <p:nvPr/>
          </p:nvSpPr>
          <p:spPr>
            <a:xfrm>
              <a:off x="8609012" y="1441514"/>
              <a:ext cx="2675714" cy="1932908"/>
            </a:xfrm>
            <a:prstGeom prst="roundRect">
              <a:avLst>
                <a:gd name="adj" fmla="val 8117"/>
              </a:avLst>
            </a:prstGeom>
            <a:solidFill>
              <a:schemeClr val="accent2">
                <a:lumMod val="50000"/>
                <a:alpha val="5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tIns="72000" bIns="108000" anchor="ctr" anchorCtr="0">
              <a:spAutoFit/>
            </a:bodyPr>
            <a:lstStyle/>
            <a:p>
              <a:pPr algn="ctr" eaLnBrk="0" hangingPunct="0"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  <a:buFont typeface="Wingdings 2" pitchFamily="18" charset="2"/>
                <a:buNone/>
              </a:pPr>
              <a:r>
                <a:rPr lang="en-US" sz="36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Consolas" pitchFamily="49" charset="0"/>
                </a:rPr>
                <a:t>Immutable</a:t>
              </a:r>
              <a:endParaRPr lang="bg-BG" sz="36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endParaRPr>
            </a:p>
            <a:p>
              <a:pPr algn="ctr" eaLnBrk="0" hangingPunct="0"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  <a:buFont typeface="Wingdings 2" pitchFamily="18" charset="2"/>
                <a:buNone/>
              </a:pPr>
              <a:endParaRPr lang="bg-BG" sz="3600" b="1" dirty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endParaRPr>
            </a:p>
            <a:p>
              <a:pPr algn="ctr" eaLnBrk="0" hangingPunct="0"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  <a:buFont typeface="Wingdings 2" pitchFamily="18" charset="2"/>
                <a:buNone/>
              </a:pPr>
              <a:endParaRPr lang="bg-BG" sz="3600" b="1" dirty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endParaRPr>
            </a:p>
          </p:txBody>
        </p:sp>
        <p:pic>
          <p:nvPicPr>
            <p:cNvPr id="2052" name="Picture 4" descr="Резултат с изображение за data shield">
              <a:extLst>
                <a:ext uri="{FF2B5EF4-FFF2-40B4-BE49-F238E27FC236}">
                  <a16:creationId xmlns:a16="http://schemas.microsoft.com/office/drawing/2014/main" id="{1A8FF9E1-7D57-429D-AA46-17283D50E1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92285" y="2152072"/>
              <a:ext cx="2109168" cy="1054584"/>
            </a:xfrm>
            <a:prstGeom prst="rect">
              <a:avLst/>
            </a:prstGeom>
            <a:noFill/>
            <a:effectLst>
              <a:softEdge rad="63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F86E4C4-1C74-40D9-AB41-7A10A6332DBA}"/>
              </a:ext>
            </a:extLst>
          </p:cNvPr>
          <p:cNvGrpSpPr/>
          <p:nvPr/>
        </p:nvGrpSpPr>
        <p:grpSpPr>
          <a:xfrm>
            <a:off x="4948998" y="1564357"/>
            <a:ext cx="3140450" cy="4747601"/>
            <a:chOff x="5101398" y="1627153"/>
            <a:chExt cx="3585421" cy="4747601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3CEC14DF-5199-43DF-A320-83B2FD5FEE9B}"/>
                </a:ext>
              </a:extLst>
            </p:cNvPr>
            <p:cNvGrpSpPr/>
            <p:nvPr/>
          </p:nvGrpSpPr>
          <p:grpSpPr>
            <a:xfrm>
              <a:off x="5101398" y="1627153"/>
              <a:ext cx="3585421" cy="4747601"/>
              <a:chOff x="4799012" y="1199481"/>
              <a:chExt cx="2959557" cy="4747601"/>
            </a:xfrm>
          </p:grpSpPr>
          <p:sp>
            <p:nvSpPr>
              <p:cNvPr id="12" name="Rounded Rectangle 8">
                <a:extLst>
                  <a:ext uri="{FF2B5EF4-FFF2-40B4-BE49-F238E27FC236}">
                    <a16:creationId xmlns:a16="http://schemas.microsoft.com/office/drawing/2014/main" id="{71287048-27DE-45F2-9EA9-B5AEA49138EC}"/>
                  </a:ext>
                </a:extLst>
              </p:cNvPr>
              <p:cNvSpPr/>
              <p:nvPr/>
            </p:nvSpPr>
            <p:spPr>
              <a:xfrm>
                <a:off x="4799012" y="1199481"/>
                <a:ext cx="2959557" cy="4747601"/>
              </a:xfrm>
              <a:prstGeom prst="roundRect">
                <a:avLst>
                  <a:gd name="adj" fmla="val 8117"/>
                </a:avLst>
              </a:prstGeom>
              <a:solidFill>
                <a:schemeClr val="accent2">
                  <a:lumMod val="50000"/>
                  <a:alpha val="50000"/>
                </a:schemeClr>
              </a:solidFill>
              <a:ln w="127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txBody>
              <a:bodyPr wrap="square" tIns="72000" bIns="108000" anchor="ctr" anchorCtr="0">
                <a:spAutoFit/>
              </a:bodyPr>
              <a:lstStyle/>
              <a:p>
                <a:pPr algn="ctr" eaLnBrk="0" hangingPunct="0">
                  <a:spcBef>
                    <a:spcPts val="0"/>
                  </a:spcBef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  <a:buFont typeface="Wingdings 2" pitchFamily="18" charset="2"/>
                  <a:buNone/>
                </a:pPr>
                <a:r>
                  <a:rPr lang="en-US" sz="3600" b="1" dirty="0">
                    <a:solidFill>
                      <a:schemeClr val="tx2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cs typeface="Consolas" pitchFamily="49" charset="0"/>
                  </a:rPr>
                  <a:t>Peer-to-Peer</a:t>
                </a:r>
                <a:r>
                  <a:rPr lang="en-US" sz="3600" b="1" dirty="0">
                    <a:solidFill>
                      <a:srgbClr val="8CF4F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cs typeface="Consolas" pitchFamily="49" charset="0"/>
                  </a:rPr>
                  <a:t> network</a:t>
                </a:r>
                <a:endParaRPr lang="bg-BG" sz="36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Consolas" pitchFamily="49" charset="0"/>
                </a:endParaRPr>
              </a:p>
              <a:p>
                <a:pPr algn="ctr" eaLnBrk="0" hangingPunct="0">
                  <a:spcBef>
                    <a:spcPts val="0"/>
                  </a:spcBef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  <a:buFont typeface="Wingdings 2" pitchFamily="18" charset="2"/>
                  <a:buNone/>
                </a:pPr>
                <a:endParaRPr lang="en-US" sz="3600" b="1" dirty="0">
                  <a:solidFill>
                    <a:srgbClr val="8CF4F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Consolas" pitchFamily="49" charset="0"/>
                </a:endParaRPr>
              </a:p>
              <a:p>
                <a:pPr algn="ctr" eaLnBrk="0" hangingPunct="0">
                  <a:spcBef>
                    <a:spcPts val="0"/>
                  </a:spcBef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  <a:buFont typeface="Wingdings 2" pitchFamily="18" charset="2"/>
                  <a:buNone/>
                </a:pPr>
                <a:endParaRPr lang="en-US" sz="3600" b="1" dirty="0">
                  <a:solidFill>
                    <a:srgbClr val="8CF4F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Consolas" pitchFamily="49" charset="0"/>
                </a:endParaRPr>
              </a:p>
              <a:p>
                <a:pPr algn="ctr" eaLnBrk="0" hangingPunct="0">
                  <a:spcBef>
                    <a:spcPts val="0"/>
                  </a:spcBef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  <a:buFont typeface="Wingdings 2" pitchFamily="18" charset="2"/>
                  <a:buNone/>
                </a:pPr>
                <a:endParaRPr lang="bg-BG" sz="3600" b="1" dirty="0">
                  <a:solidFill>
                    <a:srgbClr val="8CF4F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Consolas" pitchFamily="49" charset="0"/>
                </a:endParaRPr>
              </a:p>
              <a:p>
                <a:pPr algn="ctr" eaLnBrk="0" hangingPunct="0">
                  <a:spcBef>
                    <a:spcPts val="0"/>
                  </a:spcBef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  <a:buFont typeface="Wingdings 2" pitchFamily="18" charset="2"/>
                  <a:buNone/>
                </a:pPr>
                <a:endParaRPr lang="bg-BG" sz="3600" b="1" dirty="0">
                  <a:solidFill>
                    <a:srgbClr val="8CF4F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Consolas" pitchFamily="49" charset="0"/>
                </a:endParaRPr>
              </a:p>
              <a:p>
                <a:pPr algn="ctr" eaLnBrk="0" hangingPunct="0">
                  <a:spcBef>
                    <a:spcPts val="0"/>
                  </a:spcBef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  <a:buFont typeface="Wingdings 2" pitchFamily="18" charset="2"/>
                  <a:buNone/>
                </a:pPr>
                <a:endParaRPr lang="bg-BG" sz="3600" b="1" dirty="0">
                  <a:solidFill>
                    <a:srgbClr val="8CF4F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Consolas" pitchFamily="49" charset="0"/>
                </a:endParaRPr>
              </a:p>
              <a:p>
                <a:pPr algn="ctr" eaLnBrk="0" hangingPunct="0">
                  <a:spcBef>
                    <a:spcPts val="0"/>
                  </a:spcBef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  <a:buFont typeface="Wingdings 2" pitchFamily="18" charset="2"/>
                  <a:buNone/>
                </a:pPr>
                <a:endParaRPr lang="bg-BG" sz="3600" b="1" dirty="0">
                  <a:solidFill>
                    <a:srgbClr val="8CF4F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Consolas" pitchFamily="49" charset="0"/>
                </a:endParaRPr>
              </a:p>
            </p:txBody>
          </p:sp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1F3F2BFC-6AFD-479E-84C8-3AB1D08B2571}"/>
                  </a:ext>
                </a:extLst>
              </p:cNvPr>
              <p:cNvSpPr/>
              <p:nvPr/>
            </p:nvSpPr>
            <p:spPr>
              <a:xfrm>
                <a:off x="4934426" y="4323681"/>
                <a:ext cx="2678225" cy="1411784"/>
              </a:xfrm>
              <a:prstGeom prst="roundRect">
                <a:avLst>
                  <a:gd name="adj" fmla="val 4301"/>
                </a:avLst>
              </a:prstGeom>
              <a:solidFill>
                <a:schemeClr val="accent1">
                  <a:lumMod val="50000"/>
                </a:schemeClr>
              </a:solidFill>
              <a:effectLst>
                <a:softEdge rad="31750"/>
              </a:effectLst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8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Nodes hold </a:t>
                </a:r>
                <a:r>
                  <a:rPr lang="en-US" sz="2800" dirty="0">
                    <a:solidFill>
                      <a:schemeClr val="tx2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ledger</a:t>
                </a:r>
                <a:r>
                  <a:rPr lang="en-US" sz="28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of facts + </a:t>
                </a:r>
                <a:r>
                  <a:rPr lang="en-US" sz="2800" dirty="0">
                    <a:solidFill>
                      <a:schemeClr val="tx2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history</a:t>
                </a:r>
                <a:r>
                  <a:rPr lang="en-US" sz="28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of updates</a:t>
                </a:r>
              </a:p>
            </p:txBody>
          </p:sp>
        </p:grp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E5F063F3-C002-477A-9D40-46565813288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23462" y="3026750"/>
              <a:ext cx="1728563" cy="1514475"/>
            </a:xfrm>
            <a:prstGeom prst="roundRect">
              <a:avLst>
                <a:gd name="adj" fmla="val 1416"/>
              </a:avLst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E224971-F34C-49F5-A733-8472CDA76097}"/>
              </a:ext>
            </a:extLst>
          </p:cNvPr>
          <p:cNvGrpSpPr/>
          <p:nvPr/>
        </p:nvGrpSpPr>
        <p:grpSpPr>
          <a:xfrm>
            <a:off x="8505701" y="1295400"/>
            <a:ext cx="2971800" cy="2900886"/>
            <a:chOff x="8837612" y="1464634"/>
            <a:chExt cx="2971800" cy="2900886"/>
          </a:xfrm>
        </p:grpSpPr>
        <p:sp>
          <p:nvSpPr>
            <p:cNvPr id="15" name="Rounded Rectangle 8">
              <a:extLst>
                <a:ext uri="{FF2B5EF4-FFF2-40B4-BE49-F238E27FC236}">
                  <a16:creationId xmlns:a16="http://schemas.microsoft.com/office/drawing/2014/main" id="{7E5CDAC9-DB12-4EF1-9919-0604D44F64FC}"/>
                </a:ext>
              </a:extLst>
            </p:cNvPr>
            <p:cNvSpPr/>
            <p:nvPr/>
          </p:nvSpPr>
          <p:spPr>
            <a:xfrm>
              <a:off x="8837612" y="1464634"/>
              <a:ext cx="2971800" cy="2900886"/>
            </a:xfrm>
            <a:prstGeom prst="roundRect">
              <a:avLst>
                <a:gd name="adj" fmla="val 8117"/>
              </a:avLst>
            </a:prstGeom>
            <a:solidFill>
              <a:schemeClr val="accent2">
                <a:lumMod val="50000"/>
                <a:alpha val="5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tIns="72000" bIns="108000" anchor="ctr" anchorCtr="0">
              <a:spAutoFit/>
            </a:bodyPr>
            <a:lstStyle/>
            <a:p>
              <a:pPr algn="ctr" eaLnBrk="0" hangingPunct="0"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  <a:buFont typeface="Wingdings 2" pitchFamily="18" charset="2"/>
                <a:buNone/>
              </a:pPr>
              <a:r>
                <a:rPr lang="en-US" sz="36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Consolas" pitchFamily="49" charset="0"/>
                </a:rPr>
                <a:t>Decentralized</a:t>
              </a:r>
              <a:endParaRPr lang="bg-BG" sz="36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endParaRPr>
            </a:p>
            <a:p>
              <a:pPr algn="ctr" eaLnBrk="0" hangingPunct="0"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  <a:buFont typeface="Wingdings 2" pitchFamily="18" charset="2"/>
                <a:buNone/>
              </a:pPr>
              <a:r>
                <a:rPr lang="en-US" sz="3600" b="1" dirty="0">
                  <a:solidFill>
                    <a:srgbClr val="8CF4F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Consolas" pitchFamily="49" charset="0"/>
                </a:rPr>
                <a:t>(no owner)</a:t>
              </a:r>
              <a:endParaRPr lang="bg-BG" sz="3600" b="1" dirty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endParaRPr>
            </a:p>
            <a:p>
              <a:pPr algn="ctr" eaLnBrk="0" hangingPunct="0"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  <a:buFont typeface="Wingdings 2" pitchFamily="18" charset="2"/>
                <a:buNone/>
              </a:pPr>
              <a:endParaRPr lang="en-US" sz="3600" b="1" dirty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endParaRPr>
            </a:p>
            <a:p>
              <a:pPr algn="ctr" eaLnBrk="0" hangingPunct="0"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  <a:buFont typeface="Wingdings 2" pitchFamily="18" charset="2"/>
                <a:buNone/>
              </a:pPr>
              <a:endParaRPr lang="bg-BG" sz="3600" b="1" dirty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endParaRPr>
            </a:p>
            <a:p>
              <a:pPr algn="ctr" eaLnBrk="0" hangingPunct="0"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  <a:buFont typeface="Wingdings 2" pitchFamily="18" charset="2"/>
                <a:buNone/>
              </a:pPr>
              <a:endParaRPr lang="bg-BG" sz="2000" b="1" dirty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endParaRPr>
            </a:p>
          </p:txBody>
        </p:sp>
        <p:pic>
          <p:nvPicPr>
            <p:cNvPr id="2054" name="Picture 6" descr="Резултат с изображение за Decentralized">
              <a:extLst>
                <a:ext uri="{FF2B5EF4-FFF2-40B4-BE49-F238E27FC236}">
                  <a16:creationId xmlns:a16="http://schemas.microsoft.com/office/drawing/2014/main" id="{4E306666-D253-459B-A493-BA049D6637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00429" y="2852932"/>
              <a:ext cx="2652643" cy="1326322"/>
            </a:xfrm>
            <a:prstGeom prst="rect">
              <a:avLst/>
            </a:prstGeom>
            <a:noFill/>
            <a:effectLst>
              <a:softEdge rad="63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9BCDB23-388F-4069-9719-218E7FCCD95E}"/>
              </a:ext>
            </a:extLst>
          </p:cNvPr>
          <p:cNvGrpSpPr/>
          <p:nvPr/>
        </p:nvGrpSpPr>
        <p:grpSpPr>
          <a:xfrm>
            <a:off x="1137054" y="4226304"/>
            <a:ext cx="2828108" cy="2320099"/>
            <a:chOff x="8544234" y="4284834"/>
            <a:chExt cx="2828108" cy="2320099"/>
          </a:xfrm>
        </p:grpSpPr>
        <p:sp>
          <p:nvSpPr>
            <p:cNvPr id="24" name="Rounded Rectangle 8">
              <a:extLst>
                <a:ext uri="{FF2B5EF4-FFF2-40B4-BE49-F238E27FC236}">
                  <a16:creationId xmlns:a16="http://schemas.microsoft.com/office/drawing/2014/main" id="{5D6C015B-27F9-4FD7-8F02-640A1044104B}"/>
                </a:ext>
              </a:extLst>
            </p:cNvPr>
            <p:cNvSpPr/>
            <p:nvPr/>
          </p:nvSpPr>
          <p:spPr>
            <a:xfrm>
              <a:off x="8544234" y="4284834"/>
              <a:ext cx="2828108" cy="2320099"/>
            </a:xfrm>
            <a:prstGeom prst="roundRect">
              <a:avLst>
                <a:gd name="adj" fmla="val 8117"/>
              </a:avLst>
            </a:prstGeom>
            <a:solidFill>
              <a:schemeClr val="accent2">
                <a:lumMod val="50000"/>
                <a:alpha val="5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tIns="72000" bIns="108000" anchor="ctr" anchorCtr="0">
              <a:spAutoFit/>
            </a:bodyPr>
            <a:lstStyle/>
            <a:p>
              <a:pPr algn="ctr" eaLnBrk="0" hangingPunct="0"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  <a:buFont typeface="Wingdings 2" pitchFamily="18" charset="2"/>
                <a:buNone/>
              </a:pPr>
              <a:r>
                <a:rPr lang="en-US" sz="36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Consolas" pitchFamily="49" charset="0"/>
                </a:rPr>
                <a:t>Secure</a:t>
              </a:r>
              <a:endParaRPr lang="bg-BG" sz="36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endParaRPr>
            </a:p>
            <a:p>
              <a:pPr algn="ctr" eaLnBrk="0" hangingPunct="0"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  <a:buFont typeface="Wingdings 2" pitchFamily="18" charset="2"/>
                <a:buNone/>
              </a:pPr>
              <a:endParaRPr lang="bg-BG" sz="6000" b="1" dirty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endParaRPr>
            </a:p>
            <a:p>
              <a:pPr algn="ctr" eaLnBrk="0" hangingPunct="0"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  <a:buFont typeface="Wingdings 2" pitchFamily="18" charset="2"/>
                <a:buNone/>
              </a:pPr>
              <a:endParaRPr lang="bg-BG" sz="3600" b="1" dirty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endParaRPr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7A0DAC21-01F0-4DBD-B9C4-DBF7345B4939}"/>
                </a:ext>
              </a:extLst>
            </p:cNvPr>
            <p:cNvSpPr/>
            <p:nvPr/>
          </p:nvSpPr>
          <p:spPr>
            <a:xfrm>
              <a:off x="8645407" y="5068703"/>
              <a:ext cx="2625762" cy="1411784"/>
            </a:xfrm>
            <a:prstGeom prst="roundRect">
              <a:avLst>
                <a:gd name="adj" fmla="val 4301"/>
              </a:avLst>
            </a:prstGeom>
            <a:solidFill>
              <a:schemeClr val="accent1">
                <a:lumMod val="50000"/>
              </a:schemeClr>
            </a:solidFill>
            <a:effectLst>
              <a:softEdge rad="31750"/>
            </a:effectLst>
          </p:spPr>
          <p:txBody>
            <a:bodyPr wrap="square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Transactions</a:t>
              </a:r>
              <a:r>
                <a:rPr 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are verified by the entire network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27630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DCAF0B-05C4-42F3-8B07-D314C03918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30D5B2E-5681-475F-B174-F50690474D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Blockchain == Chain of Data Blocks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FDF3DAE-2A42-4295-B5A8-ACCE95B9CB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812" y="1563256"/>
            <a:ext cx="11110930" cy="2422001"/>
          </a:xfrm>
          <a:prstGeom prst="roundRect">
            <a:avLst>
              <a:gd name="adj" fmla="val 1896"/>
            </a:avLst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3D7EF4F-00F3-4D40-A05F-64FFB95570AE}"/>
              </a:ext>
            </a:extLst>
          </p:cNvPr>
          <p:cNvSpPr/>
          <p:nvPr/>
        </p:nvSpPr>
        <p:spPr>
          <a:xfrm>
            <a:off x="1711323" y="4269512"/>
            <a:ext cx="8675708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dirty="0"/>
              <a:t>Demo: </a:t>
            </a:r>
            <a:r>
              <a:rPr lang="en-US" sz="6000" dirty="0">
                <a:hlinkClick r:id="rId3"/>
              </a:rPr>
              <a:t>https://etherscan.io</a:t>
            </a:r>
            <a:endParaRPr lang="en-US" sz="60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5420B41-2EA0-4066-88B2-2E6A591B6729}"/>
              </a:ext>
            </a:extLst>
          </p:cNvPr>
          <p:cNvSpPr/>
          <p:nvPr/>
        </p:nvSpPr>
        <p:spPr>
          <a:xfrm>
            <a:off x="1827212" y="5449456"/>
            <a:ext cx="8382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400" dirty="0">
                <a:hlinkClick r:id="rId4"/>
              </a:rPr>
              <a:t>https://blockchain.info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1898548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8686135-B792-416A-BE81-AA01B451DA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DB54BBF-AC42-4B7C-8DDF-5A32656AC7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200" dirty="0"/>
              <a:t>Applications of the Blockchain Technology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86D8FBC-4A2F-45A9-8499-B6C0D2133FF0}"/>
              </a:ext>
            </a:extLst>
          </p:cNvPr>
          <p:cNvGrpSpPr/>
          <p:nvPr/>
        </p:nvGrpSpPr>
        <p:grpSpPr>
          <a:xfrm>
            <a:off x="4977613" y="1435815"/>
            <a:ext cx="2991060" cy="5000966"/>
            <a:chOff x="4703551" y="1435815"/>
            <a:chExt cx="2991060" cy="5000966"/>
          </a:xfrm>
        </p:grpSpPr>
        <p:sp>
          <p:nvSpPr>
            <p:cNvPr id="11" name="Rounded Rectangle 8">
              <a:extLst>
                <a:ext uri="{FF2B5EF4-FFF2-40B4-BE49-F238E27FC236}">
                  <a16:creationId xmlns:a16="http://schemas.microsoft.com/office/drawing/2014/main" id="{F6937E1C-C217-464D-86D7-19980E362F4C}"/>
                </a:ext>
              </a:extLst>
            </p:cNvPr>
            <p:cNvSpPr/>
            <p:nvPr/>
          </p:nvSpPr>
          <p:spPr>
            <a:xfrm>
              <a:off x="4703551" y="1435815"/>
              <a:ext cx="2991060" cy="5000966"/>
            </a:xfrm>
            <a:prstGeom prst="roundRect">
              <a:avLst>
                <a:gd name="adj" fmla="val 8117"/>
              </a:avLst>
            </a:prstGeom>
            <a:solidFill>
              <a:schemeClr val="accent2">
                <a:lumMod val="50000"/>
                <a:alpha val="5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tIns="72000" bIns="108000" anchor="ctr" anchorCtr="0">
              <a:spAutoFit/>
            </a:bodyPr>
            <a:lstStyle/>
            <a:p>
              <a:pPr algn="ctr" eaLnBrk="0" hangingPunct="0"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  <a:buFont typeface="Wingdings 2" pitchFamily="18" charset="2"/>
                <a:buNone/>
              </a:pPr>
              <a:r>
                <a:rPr lang="en-US" sz="36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Consolas" pitchFamily="49" charset="0"/>
                </a:rPr>
                <a:t>Decentralized applications</a:t>
              </a:r>
              <a:endPara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endParaRPr>
            </a:p>
            <a:p>
              <a:pPr algn="ctr" eaLnBrk="0" hangingPunct="0"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  <a:buFont typeface="Wingdings 2" pitchFamily="18" charset="2"/>
                <a:buNone/>
              </a:pPr>
              <a:endParaRPr lang="en-US" sz="3200" b="1" dirty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endParaRPr>
            </a:p>
            <a:p>
              <a:pPr algn="ctr" eaLnBrk="0" hangingPunct="0"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  <a:buFont typeface="Wingdings 2" pitchFamily="18" charset="2"/>
                <a:buNone/>
              </a:pPr>
              <a:endParaRPr lang="en-US" sz="3200" b="1" dirty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endParaRPr>
            </a:p>
            <a:p>
              <a:pPr algn="ctr" eaLnBrk="0" hangingPunct="0"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  <a:buFont typeface="Wingdings 2" pitchFamily="18" charset="2"/>
                <a:buNone/>
              </a:pPr>
              <a:endParaRPr lang="en-US" sz="3200" b="1" dirty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endParaRPr>
            </a:p>
            <a:p>
              <a:pPr algn="ctr" eaLnBrk="0" hangingPunct="0"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  <a:buFont typeface="Wingdings 2" pitchFamily="18" charset="2"/>
                <a:buNone/>
              </a:pPr>
              <a:endParaRPr lang="en-US" sz="3200" b="1" dirty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endParaRPr>
            </a:p>
            <a:p>
              <a:pPr algn="ctr" eaLnBrk="0" hangingPunct="0"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  <a:buFont typeface="Wingdings 2" pitchFamily="18" charset="2"/>
                <a:buNone/>
              </a:pPr>
              <a:endParaRPr lang="bg-BG" sz="3200" b="1" dirty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endParaRPr>
            </a:p>
            <a:p>
              <a:pPr algn="ctr" eaLnBrk="0" hangingPunct="0"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  <a:buFont typeface="Wingdings 2" pitchFamily="18" charset="2"/>
                <a:buNone/>
              </a:pPr>
              <a:endParaRPr lang="en-US" sz="3600" b="1" dirty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endParaRPr>
            </a:p>
            <a:p>
              <a:pPr algn="ctr" eaLnBrk="0" hangingPunct="0"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  <a:buFont typeface="Wingdings 2" pitchFamily="18" charset="2"/>
                <a:buNone/>
              </a:pPr>
              <a:endParaRPr lang="bg-BG" sz="3600" b="1" dirty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endParaRP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AE0C0392-3593-4423-B326-8CB56405B93F}"/>
                </a:ext>
              </a:extLst>
            </p:cNvPr>
            <p:cNvSpPr/>
            <p:nvPr/>
          </p:nvSpPr>
          <p:spPr>
            <a:xfrm>
              <a:off x="4846714" y="5303546"/>
              <a:ext cx="2686262" cy="972562"/>
            </a:xfrm>
            <a:prstGeom prst="roundRect">
              <a:avLst>
                <a:gd name="adj" fmla="val 7150"/>
              </a:avLst>
            </a:prstGeom>
            <a:solidFill>
              <a:schemeClr val="accent1">
                <a:lumMod val="50000"/>
              </a:schemeClr>
            </a:solidFill>
            <a:effectLst>
              <a:softEdge rad="31750"/>
            </a:effectLst>
          </p:spPr>
          <p:txBody>
            <a:bodyPr wrap="square">
              <a:spAutoFit/>
            </a:bodyPr>
            <a:lstStyle/>
            <a:p>
              <a:pPr algn="ctr"/>
              <a:r>
                <a:rPr 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Removing the </a:t>
              </a:r>
              <a:r>
                <a:rPr lang="en-US" sz="2800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middlemen</a:t>
              </a:r>
            </a:p>
          </p:txBody>
        </p:sp>
        <p:pic>
          <p:nvPicPr>
            <p:cNvPr id="9220" name="Picture 4" descr="Резултат с изображение за Decentralized applications">
              <a:extLst>
                <a:ext uri="{FF2B5EF4-FFF2-40B4-BE49-F238E27FC236}">
                  <a16:creationId xmlns:a16="http://schemas.microsoft.com/office/drawing/2014/main" id="{D623C787-DE0C-4DF0-9659-A766923DF8A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14489" y="2855343"/>
              <a:ext cx="2350711" cy="2222529"/>
            </a:xfrm>
            <a:prstGeom prst="ellips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B9B9DCC-ECFF-4F09-8331-20EEE1EEDB45}"/>
              </a:ext>
            </a:extLst>
          </p:cNvPr>
          <p:cNvGrpSpPr/>
          <p:nvPr/>
        </p:nvGrpSpPr>
        <p:grpSpPr>
          <a:xfrm>
            <a:off x="531812" y="1704483"/>
            <a:ext cx="3962400" cy="4408602"/>
            <a:chOff x="531812" y="1704483"/>
            <a:chExt cx="3962400" cy="4408602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482B69D5-B95F-42F9-80DA-3AAC5604B497}"/>
                </a:ext>
              </a:extLst>
            </p:cNvPr>
            <p:cNvGrpSpPr/>
            <p:nvPr/>
          </p:nvGrpSpPr>
          <p:grpSpPr>
            <a:xfrm>
              <a:off x="531812" y="1704483"/>
              <a:ext cx="3962400" cy="4408602"/>
              <a:chOff x="760412" y="2589474"/>
              <a:chExt cx="3962400" cy="4408602"/>
            </a:xfrm>
          </p:grpSpPr>
          <p:sp>
            <p:nvSpPr>
              <p:cNvPr id="6" name="Rounded Rectangle 8">
                <a:extLst>
                  <a:ext uri="{FF2B5EF4-FFF2-40B4-BE49-F238E27FC236}">
                    <a16:creationId xmlns:a16="http://schemas.microsoft.com/office/drawing/2014/main" id="{8F0C594F-0364-48FF-910C-DDDA744D92D6}"/>
                  </a:ext>
                </a:extLst>
              </p:cNvPr>
              <p:cNvSpPr/>
              <p:nvPr/>
            </p:nvSpPr>
            <p:spPr>
              <a:xfrm>
                <a:off x="760412" y="2589474"/>
                <a:ext cx="3962400" cy="4408602"/>
              </a:xfrm>
              <a:prstGeom prst="roundRect">
                <a:avLst>
                  <a:gd name="adj" fmla="val 8117"/>
                </a:avLst>
              </a:prstGeom>
              <a:solidFill>
                <a:schemeClr val="accent2">
                  <a:lumMod val="50000"/>
                  <a:alpha val="50000"/>
                </a:schemeClr>
              </a:solidFill>
              <a:ln w="127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txBody>
              <a:bodyPr wrap="square" tIns="72000" bIns="108000" anchor="ctr" anchorCtr="0">
                <a:spAutoFit/>
              </a:bodyPr>
              <a:lstStyle/>
              <a:p>
                <a:pPr algn="ctr" eaLnBrk="0" hangingPunct="0">
                  <a:spcBef>
                    <a:spcPts val="0"/>
                  </a:spcBef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  <a:buFont typeface="Wingdings 2" pitchFamily="18" charset="2"/>
                  <a:buNone/>
                </a:pPr>
                <a:r>
                  <a:rPr lang="en-US" sz="3600" b="1" dirty="0">
                    <a:solidFill>
                      <a:schemeClr val="tx2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cs typeface="Consolas" pitchFamily="49" charset="0"/>
                  </a:rPr>
                  <a:t>Cryptocurrencies</a:t>
                </a:r>
                <a:endParaRPr lang="en-US" sz="32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Consolas" pitchFamily="49" charset="0"/>
                </a:endParaRPr>
              </a:p>
              <a:p>
                <a:pPr algn="ctr" eaLnBrk="0" hangingPunct="0">
                  <a:spcBef>
                    <a:spcPts val="0"/>
                  </a:spcBef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  <a:buFont typeface="Wingdings 2" pitchFamily="18" charset="2"/>
                  <a:buNone/>
                </a:pPr>
                <a:endParaRPr lang="en-US" sz="3200" b="1" dirty="0">
                  <a:solidFill>
                    <a:srgbClr val="8CF4F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Consolas" pitchFamily="49" charset="0"/>
                </a:endParaRPr>
              </a:p>
              <a:p>
                <a:pPr algn="ctr" eaLnBrk="0" hangingPunct="0">
                  <a:spcBef>
                    <a:spcPts val="0"/>
                  </a:spcBef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  <a:buFont typeface="Wingdings 2" pitchFamily="18" charset="2"/>
                  <a:buNone/>
                </a:pPr>
                <a:endParaRPr lang="en-US" sz="3200" b="1" dirty="0">
                  <a:solidFill>
                    <a:srgbClr val="8CF4F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Consolas" pitchFamily="49" charset="0"/>
                </a:endParaRPr>
              </a:p>
              <a:p>
                <a:pPr algn="ctr" eaLnBrk="0" hangingPunct="0">
                  <a:spcBef>
                    <a:spcPts val="0"/>
                  </a:spcBef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  <a:buFont typeface="Wingdings 2" pitchFamily="18" charset="2"/>
                  <a:buNone/>
                </a:pPr>
                <a:endParaRPr lang="en-US" sz="3200" b="1" dirty="0">
                  <a:solidFill>
                    <a:srgbClr val="8CF4F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Consolas" pitchFamily="49" charset="0"/>
                </a:endParaRPr>
              </a:p>
              <a:p>
                <a:pPr algn="ctr" eaLnBrk="0" hangingPunct="0">
                  <a:spcBef>
                    <a:spcPts val="0"/>
                  </a:spcBef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  <a:buFont typeface="Wingdings 2" pitchFamily="18" charset="2"/>
                  <a:buNone/>
                </a:pPr>
                <a:endParaRPr lang="en-US" sz="3200" b="1" dirty="0">
                  <a:solidFill>
                    <a:srgbClr val="8CF4F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Consolas" pitchFamily="49" charset="0"/>
                </a:endParaRPr>
              </a:p>
              <a:p>
                <a:pPr algn="ctr" eaLnBrk="0" hangingPunct="0">
                  <a:spcBef>
                    <a:spcPts val="0"/>
                  </a:spcBef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  <a:buFont typeface="Wingdings 2" pitchFamily="18" charset="2"/>
                  <a:buNone/>
                </a:pPr>
                <a:endParaRPr lang="en-US" sz="3200" b="1" dirty="0">
                  <a:solidFill>
                    <a:srgbClr val="8CF4F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Consolas" pitchFamily="49" charset="0"/>
                </a:endParaRPr>
              </a:p>
              <a:p>
                <a:pPr algn="ctr" eaLnBrk="0" hangingPunct="0">
                  <a:spcBef>
                    <a:spcPts val="0"/>
                  </a:spcBef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  <a:buFont typeface="Wingdings 2" pitchFamily="18" charset="2"/>
                  <a:buNone/>
                </a:pPr>
                <a:endParaRPr lang="bg-BG" sz="3200" b="1" dirty="0">
                  <a:solidFill>
                    <a:srgbClr val="8CF4F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Consolas" pitchFamily="49" charset="0"/>
                </a:endParaRPr>
              </a:p>
              <a:p>
                <a:pPr algn="ctr" eaLnBrk="0" hangingPunct="0">
                  <a:spcBef>
                    <a:spcPts val="0"/>
                  </a:spcBef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  <a:buFont typeface="Wingdings 2" pitchFamily="18" charset="2"/>
                  <a:buNone/>
                </a:pPr>
                <a:endParaRPr lang="bg-BG" sz="3600" b="1" dirty="0">
                  <a:solidFill>
                    <a:srgbClr val="8CF4F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Consolas" pitchFamily="49" charset="0"/>
                </a:endParaRPr>
              </a:p>
            </p:txBody>
          </p:sp>
          <p:pic>
            <p:nvPicPr>
              <p:cNvPr id="9218" name="Picture 2" descr="Резултат с изображение за Cryptocurrencies">
                <a:extLst>
                  <a:ext uri="{FF2B5EF4-FFF2-40B4-BE49-F238E27FC236}">
                    <a16:creationId xmlns:a16="http://schemas.microsoft.com/office/drawing/2014/main" id="{5A81310A-2515-4A43-90EC-142A2E68E5D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clrChange>
                  <a:clrFrom>
                    <a:srgbClr val="080808"/>
                  </a:clrFrom>
                  <a:clrTo>
                    <a:srgbClr val="080808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109" y="3475791"/>
                <a:ext cx="3671006" cy="20745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92463CFA-F429-4138-88C1-FC4CFADE4298}"/>
                </a:ext>
              </a:extLst>
            </p:cNvPr>
            <p:cNvSpPr/>
            <p:nvPr/>
          </p:nvSpPr>
          <p:spPr>
            <a:xfrm>
              <a:off x="751175" y="4894838"/>
              <a:ext cx="3497554" cy="972562"/>
            </a:xfrm>
            <a:prstGeom prst="roundRect">
              <a:avLst>
                <a:gd name="adj" fmla="val 7150"/>
              </a:avLst>
            </a:prstGeom>
            <a:solidFill>
              <a:schemeClr val="accent1">
                <a:lumMod val="50000"/>
              </a:schemeClr>
            </a:solidFill>
            <a:effectLst>
              <a:softEdge rad="31750"/>
            </a:effectLst>
          </p:spPr>
          <p:txBody>
            <a:bodyPr wrap="square">
              <a:spAutoFit/>
            </a:bodyPr>
            <a:lstStyle/>
            <a:p>
              <a:pPr algn="ctr"/>
              <a:r>
                <a:rPr 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Digital money with</a:t>
              </a:r>
              <a:br>
                <a:rPr 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</a:br>
              <a:r>
                <a:rPr lang="en-US" sz="2800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no central bank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97FC076-E3BD-4F71-ACED-0F29A5CCA04A}"/>
              </a:ext>
            </a:extLst>
          </p:cNvPr>
          <p:cNvGrpSpPr/>
          <p:nvPr/>
        </p:nvGrpSpPr>
        <p:grpSpPr>
          <a:xfrm>
            <a:off x="8456612" y="1689180"/>
            <a:ext cx="2991060" cy="4494236"/>
            <a:chOff x="8456612" y="1689180"/>
            <a:chExt cx="2991060" cy="4494236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4A2DA477-9DA9-4169-831A-8980DF2E4573}"/>
                </a:ext>
              </a:extLst>
            </p:cNvPr>
            <p:cNvGrpSpPr/>
            <p:nvPr/>
          </p:nvGrpSpPr>
          <p:grpSpPr>
            <a:xfrm>
              <a:off x="8456612" y="1689180"/>
              <a:ext cx="2991060" cy="4494236"/>
              <a:chOff x="4703551" y="1689180"/>
              <a:chExt cx="2991060" cy="4494236"/>
            </a:xfrm>
          </p:grpSpPr>
          <p:sp>
            <p:nvSpPr>
              <p:cNvPr id="21" name="Rounded Rectangle 8">
                <a:extLst>
                  <a:ext uri="{FF2B5EF4-FFF2-40B4-BE49-F238E27FC236}">
                    <a16:creationId xmlns:a16="http://schemas.microsoft.com/office/drawing/2014/main" id="{F1F71341-B42A-4C10-849E-E7C6761A09F0}"/>
                  </a:ext>
                </a:extLst>
              </p:cNvPr>
              <p:cNvSpPr/>
              <p:nvPr/>
            </p:nvSpPr>
            <p:spPr>
              <a:xfrm>
                <a:off x="4703551" y="1689180"/>
                <a:ext cx="2991060" cy="4494236"/>
              </a:xfrm>
              <a:prstGeom prst="roundRect">
                <a:avLst>
                  <a:gd name="adj" fmla="val 8117"/>
                </a:avLst>
              </a:prstGeom>
              <a:solidFill>
                <a:schemeClr val="accent2">
                  <a:lumMod val="50000"/>
                  <a:alpha val="50000"/>
                </a:schemeClr>
              </a:solidFill>
              <a:ln w="127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txBody>
              <a:bodyPr wrap="square" tIns="72000" bIns="108000" anchor="ctr" anchorCtr="0">
                <a:spAutoFit/>
              </a:bodyPr>
              <a:lstStyle/>
              <a:p>
                <a:pPr algn="ctr" eaLnBrk="0" hangingPunct="0">
                  <a:spcBef>
                    <a:spcPts val="0"/>
                  </a:spcBef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  <a:buFont typeface="Wingdings 2" pitchFamily="18" charset="2"/>
                  <a:buNone/>
                </a:pPr>
                <a:r>
                  <a:rPr lang="en-US" sz="3600" b="1" dirty="0">
                    <a:solidFill>
                      <a:schemeClr val="tx2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cs typeface="Consolas" pitchFamily="49" charset="0"/>
                  </a:rPr>
                  <a:t>Digital investments</a:t>
                </a:r>
                <a:endParaRPr lang="en-US" sz="32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Consolas" pitchFamily="49" charset="0"/>
                </a:endParaRPr>
              </a:p>
              <a:p>
                <a:pPr algn="ctr" eaLnBrk="0" hangingPunct="0">
                  <a:spcBef>
                    <a:spcPts val="0"/>
                  </a:spcBef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  <a:buFont typeface="Wingdings 2" pitchFamily="18" charset="2"/>
                  <a:buNone/>
                </a:pPr>
                <a:endParaRPr lang="en-US" sz="3200" b="1" dirty="0">
                  <a:solidFill>
                    <a:srgbClr val="8CF4F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Consolas" pitchFamily="49" charset="0"/>
                </a:endParaRPr>
              </a:p>
              <a:p>
                <a:pPr algn="ctr" eaLnBrk="0" hangingPunct="0">
                  <a:spcBef>
                    <a:spcPts val="0"/>
                  </a:spcBef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  <a:buFont typeface="Wingdings 2" pitchFamily="18" charset="2"/>
                  <a:buNone/>
                </a:pPr>
                <a:endParaRPr lang="en-US" sz="3200" b="1" dirty="0">
                  <a:solidFill>
                    <a:srgbClr val="8CF4F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Consolas" pitchFamily="49" charset="0"/>
                </a:endParaRPr>
              </a:p>
              <a:p>
                <a:pPr algn="ctr" eaLnBrk="0" hangingPunct="0">
                  <a:spcBef>
                    <a:spcPts val="0"/>
                  </a:spcBef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  <a:buFont typeface="Wingdings 2" pitchFamily="18" charset="2"/>
                  <a:buNone/>
                </a:pPr>
                <a:endParaRPr lang="en-US" sz="3200" b="1" dirty="0">
                  <a:solidFill>
                    <a:srgbClr val="8CF4F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Consolas" pitchFamily="49" charset="0"/>
                </a:endParaRPr>
              </a:p>
              <a:p>
                <a:pPr algn="ctr" eaLnBrk="0" hangingPunct="0">
                  <a:spcBef>
                    <a:spcPts val="0"/>
                  </a:spcBef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  <a:buFont typeface="Wingdings 2" pitchFamily="18" charset="2"/>
                  <a:buNone/>
                </a:pPr>
                <a:endParaRPr lang="bg-BG" sz="3200" b="1" dirty="0">
                  <a:solidFill>
                    <a:srgbClr val="8CF4F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Consolas" pitchFamily="49" charset="0"/>
                </a:endParaRPr>
              </a:p>
              <a:p>
                <a:pPr algn="ctr" eaLnBrk="0" hangingPunct="0">
                  <a:spcBef>
                    <a:spcPts val="0"/>
                  </a:spcBef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  <a:buFont typeface="Wingdings 2" pitchFamily="18" charset="2"/>
                  <a:buNone/>
                </a:pPr>
                <a:endParaRPr lang="en-US" sz="3600" b="1" dirty="0">
                  <a:solidFill>
                    <a:srgbClr val="8CF4F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Consolas" pitchFamily="49" charset="0"/>
                </a:endParaRPr>
              </a:p>
              <a:p>
                <a:pPr algn="ctr" eaLnBrk="0" hangingPunct="0">
                  <a:spcBef>
                    <a:spcPts val="0"/>
                  </a:spcBef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  <a:buFont typeface="Wingdings 2" pitchFamily="18" charset="2"/>
                  <a:buNone/>
                </a:pPr>
                <a:endParaRPr lang="bg-BG" sz="3600" b="1" dirty="0">
                  <a:solidFill>
                    <a:srgbClr val="8CF4F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Consolas" pitchFamily="49" charset="0"/>
                </a:endParaRPr>
              </a:p>
            </p:txBody>
          </p:sp>
          <p:sp>
            <p:nvSpPr>
              <p:cNvPr id="22" name="Rectangle: Rounded Corners 21">
                <a:extLst>
                  <a:ext uri="{FF2B5EF4-FFF2-40B4-BE49-F238E27FC236}">
                    <a16:creationId xmlns:a16="http://schemas.microsoft.com/office/drawing/2014/main" id="{04887182-1FB4-4FC3-96D0-8079A244DF0C}"/>
                  </a:ext>
                </a:extLst>
              </p:cNvPr>
              <p:cNvSpPr/>
              <p:nvPr/>
            </p:nvSpPr>
            <p:spPr>
              <a:xfrm>
                <a:off x="4865186" y="5001492"/>
                <a:ext cx="2686262" cy="991017"/>
              </a:xfrm>
              <a:prstGeom prst="roundRect">
                <a:avLst>
                  <a:gd name="adj" fmla="val 7150"/>
                </a:avLst>
              </a:prstGeom>
              <a:solidFill>
                <a:schemeClr val="accent1">
                  <a:lumMod val="50000"/>
                </a:schemeClr>
              </a:solidFill>
              <a:effectLst>
                <a:softEdge rad="31750"/>
              </a:effectLst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800" dirty="0">
                    <a:solidFill>
                      <a:schemeClr val="tx2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Fund raising </a:t>
                </a:r>
                <a:r>
                  <a:rPr lang="en-US" sz="28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/ ICO / token sales</a:t>
                </a:r>
                <a:endParaRPr lang="en-US" sz="2800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  <p:pic>
          <p:nvPicPr>
            <p:cNvPr id="9222" name="Picture 6" descr="Резултат с изображение за tokens">
              <a:extLst>
                <a:ext uri="{FF2B5EF4-FFF2-40B4-BE49-F238E27FC236}">
                  <a16:creationId xmlns:a16="http://schemas.microsoft.com/office/drawing/2014/main" id="{63EDF9D2-169A-4BDD-8754-095FEF7FAA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82901" y="3111402"/>
              <a:ext cx="2535384" cy="1689198"/>
            </a:xfrm>
            <a:prstGeom prst="roundRect">
              <a:avLst>
                <a:gd name="adj" fmla="val 10552"/>
              </a:avLst>
            </a:prstGeom>
            <a:noFill/>
            <a:effectLst>
              <a:softEdge rad="63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912774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90CC0E9-114C-406D-9087-F2A31D8D83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ECCB75E-1FE9-4FB1-BBD6-BF43B7A18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Blockchain Networks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59F3376-51FE-44D5-8F43-DD95076A973E}"/>
              </a:ext>
            </a:extLst>
          </p:cNvPr>
          <p:cNvSpPr/>
          <p:nvPr/>
        </p:nvSpPr>
        <p:spPr>
          <a:xfrm>
            <a:off x="1566457" y="5722203"/>
            <a:ext cx="906446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800" dirty="0"/>
              <a:t>Demo: </a:t>
            </a:r>
            <a:r>
              <a:rPr lang="en-US" sz="4800" dirty="0">
                <a:hlinkClick r:id="rId2"/>
              </a:rPr>
              <a:t>https://coinmarketcap.com</a:t>
            </a:r>
            <a:endParaRPr lang="en-US" sz="480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25098F1-A472-4348-88C7-FFD0CD9CF8E6}"/>
              </a:ext>
            </a:extLst>
          </p:cNvPr>
          <p:cNvGrpSpPr/>
          <p:nvPr/>
        </p:nvGrpSpPr>
        <p:grpSpPr>
          <a:xfrm>
            <a:off x="836612" y="1182187"/>
            <a:ext cx="3140450" cy="4304213"/>
            <a:chOff x="836612" y="957804"/>
            <a:chExt cx="3140450" cy="4304213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8328AB4B-69D1-4C78-9E67-F01A600D9B1D}"/>
                </a:ext>
              </a:extLst>
            </p:cNvPr>
            <p:cNvGrpSpPr/>
            <p:nvPr/>
          </p:nvGrpSpPr>
          <p:grpSpPr>
            <a:xfrm>
              <a:off x="836612" y="957804"/>
              <a:ext cx="3140450" cy="4304213"/>
              <a:chOff x="4799012" y="1421176"/>
              <a:chExt cx="2959557" cy="4304213"/>
            </a:xfrm>
          </p:grpSpPr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CDA38C81-A66D-425E-B03D-3F0C4891923F}"/>
                  </a:ext>
                </a:extLst>
              </p:cNvPr>
              <p:cNvSpPr/>
              <p:nvPr/>
            </p:nvSpPr>
            <p:spPr>
              <a:xfrm>
                <a:off x="4799012" y="1421176"/>
                <a:ext cx="2959557" cy="4304213"/>
              </a:xfrm>
              <a:prstGeom prst="roundRect">
                <a:avLst>
                  <a:gd name="adj" fmla="val 8117"/>
                </a:avLst>
              </a:prstGeom>
              <a:solidFill>
                <a:schemeClr val="accent2">
                  <a:lumMod val="50000"/>
                  <a:alpha val="50000"/>
                </a:schemeClr>
              </a:solidFill>
              <a:ln w="127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txBody>
              <a:bodyPr wrap="square" tIns="72000" bIns="108000" anchor="ctr" anchorCtr="0">
                <a:spAutoFit/>
              </a:bodyPr>
              <a:lstStyle/>
              <a:p>
                <a:pPr algn="ctr" eaLnBrk="0" hangingPunct="0">
                  <a:spcBef>
                    <a:spcPts val="0"/>
                  </a:spcBef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  <a:buFont typeface="Wingdings 2" pitchFamily="18" charset="2"/>
                  <a:buNone/>
                </a:pPr>
                <a:r>
                  <a:rPr lang="en-US" sz="4400" b="1" dirty="0">
                    <a:solidFill>
                      <a:schemeClr val="tx2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cs typeface="Consolas" pitchFamily="49" charset="0"/>
                  </a:rPr>
                  <a:t>Bitcoin</a:t>
                </a:r>
                <a:endParaRPr lang="en-US" sz="4400" b="1" dirty="0">
                  <a:solidFill>
                    <a:srgbClr val="8CF4F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Consolas" pitchFamily="49" charset="0"/>
                </a:endParaRPr>
              </a:p>
              <a:p>
                <a:pPr algn="ctr" eaLnBrk="0" hangingPunct="0">
                  <a:spcBef>
                    <a:spcPts val="0"/>
                  </a:spcBef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  <a:buFont typeface="Wingdings 2" pitchFamily="18" charset="2"/>
                  <a:buNone/>
                </a:pPr>
                <a:endParaRPr lang="en-US" sz="3600" b="1" dirty="0">
                  <a:solidFill>
                    <a:srgbClr val="8CF4F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Consolas" pitchFamily="49" charset="0"/>
                </a:endParaRPr>
              </a:p>
              <a:p>
                <a:pPr algn="ctr" eaLnBrk="0" hangingPunct="0">
                  <a:spcBef>
                    <a:spcPts val="0"/>
                  </a:spcBef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  <a:buFont typeface="Wingdings 2" pitchFamily="18" charset="2"/>
                  <a:buNone/>
                </a:pPr>
                <a:endParaRPr lang="en-US" sz="3600" b="1" dirty="0">
                  <a:solidFill>
                    <a:srgbClr val="8CF4F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Consolas" pitchFamily="49" charset="0"/>
                </a:endParaRPr>
              </a:p>
              <a:p>
                <a:pPr algn="ctr" eaLnBrk="0" hangingPunct="0">
                  <a:spcBef>
                    <a:spcPts val="0"/>
                  </a:spcBef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  <a:buFont typeface="Wingdings 2" pitchFamily="18" charset="2"/>
                  <a:buNone/>
                </a:pPr>
                <a:endParaRPr lang="bg-BG" sz="2800" b="1" dirty="0">
                  <a:solidFill>
                    <a:srgbClr val="8CF4F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Consolas" pitchFamily="49" charset="0"/>
                </a:endParaRPr>
              </a:p>
              <a:p>
                <a:pPr algn="ctr" eaLnBrk="0" hangingPunct="0">
                  <a:spcBef>
                    <a:spcPts val="0"/>
                  </a:spcBef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  <a:buFont typeface="Wingdings 2" pitchFamily="18" charset="2"/>
                  <a:buNone/>
                </a:pPr>
                <a:endParaRPr lang="bg-BG" sz="3600" b="1" dirty="0">
                  <a:solidFill>
                    <a:srgbClr val="8CF4F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Consolas" pitchFamily="49" charset="0"/>
                </a:endParaRPr>
              </a:p>
              <a:p>
                <a:pPr algn="ctr" eaLnBrk="0" hangingPunct="0">
                  <a:spcBef>
                    <a:spcPts val="0"/>
                  </a:spcBef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  <a:buFont typeface="Wingdings 2" pitchFamily="18" charset="2"/>
                  <a:buNone/>
                </a:pPr>
                <a:endParaRPr lang="bg-BG" sz="3600" b="1" dirty="0">
                  <a:solidFill>
                    <a:srgbClr val="8CF4F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Consolas" pitchFamily="49" charset="0"/>
                </a:endParaRPr>
              </a:p>
              <a:p>
                <a:pPr algn="ctr" eaLnBrk="0" hangingPunct="0">
                  <a:spcBef>
                    <a:spcPts val="0"/>
                  </a:spcBef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  <a:buFont typeface="Wingdings 2" pitchFamily="18" charset="2"/>
                  <a:buNone/>
                </a:pPr>
                <a:endParaRPr lang="bg-BG" sz="3600" b="1" dirty="0">
                  <a:solidFill>
                    <a:srgbClr val="8CF4F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Consolas" pitchFamily="49" charset="0"/>
                </a:endParaRPr>
              </a:p>
            </p:txBody>
          </p:sp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995A6E17-9BAE-4D74-85E3-17D150D5A9AC}"/>
                  </a:ext>
                </a:extLst>
              </p:cNvPr>
              <p:cNvSpPr/>
              <p:nvPr/>
            </p:nvSpPr>
            <p:spPr>
              <a:xfrm>
                <a:off x="4943130" y="4156988"/>
                <a:ext cx="2678225" cy="1411784"/>
              </a:xfrm>
              <a:prstGeom prst="roundRect">
                <a:avLst>
                  <a:gd name="adj" fmla="val 4301"/>
                </a:avLst>
              </a:prstGeom>
              <a:solidFill>
                <a:schemeClr val="accent1">
                  <a:lumMod val="50000"/>
                </a:schemeClr>
              </a:solidFill>
              <a:effectLst>
                <a:softEdge rad="31750"/>
              </a:effectLst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8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The first famous blockchain </a:t>
                </a:r>
                <a:r>
                  <a:rPr lang="en-US" sz="2800" dirty="0">
                    <a:solidFill>
                      <a:schemeClr val="tx2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cryptocurrency</a:t>
                </a:r>
              </a:p>
            </p:txBody>
          </p:sp>
        </p:grpSp>
        <p:pic>
          <p:nvPicPr>
            <p:cNvPr id="5122" name="Picture 2" descr="Свързано изображение">
              <a:hlinkClick r:id="rId3"/>
              <a:extLst>
                <a:ext uri="{FF2B5EF4-FFF2-40B4-BE49-F238E27FC236}">
                  <a16:creationId xmlns:a16="http://schemas.microsoft.com/office/drawing/2014/main" id="{56CE02F3-A19C-4161-A405-BE4C605356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42523" y="1973088"/>
              <a:ext cx="1517481" cy="15174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32285A6-DBC1-48A7-8F55-AB0516DE5595}"/>
              </a:ext>
            </a:extLst>
          </p:cNvPr>
          <p:cNvGrpSpPr/>
          <p:nvPr/>
        </p:nvGrpSpPr>
        <p:grpSpPr>
          <a:xfrm>
            <a:off x="4528466" y="1172951"/>
            <a:ext cx="3140450" cy="4304213"/>
            <a:chOff x="4528466" y="1148812"/>
            <a:chExt cx="3140450" cy="4304213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D513517D-7D96-4321-8A11-488A0B3239F1}"/>
                </a:ext>
              </a:extLst>
            </p:cNvPr>
            <p:cNvGrpSpPr/>
            <p:nvPr/>
          </p:nvGrpSpPr>
          <p:grpSpPr>
            <a:xfrm>
              <a:off x="4528466" y="1148812"/>
              <a:ext cx="3140450" cy="4304213"/>
              <a:chOff x="4799012" y="1421176"/>
              <a:chExt cx="2959557" cy="4304213"/>
            </a:xfrm>
          </p:grpSpPr>
          <p:sp>
            <p:nvSpPr>
              <p:cNvPr id="16" name="Rounded Rectangle 8">
                <a:extLst>
                  <a:ext uri="{FF2B5EF4-FFF2-40B4-BE49-F238E27FC236}">
                    <a16:creationId xmlns:a16="http://schemas.microsoft.com/office/drawing/2014/main" id="{57A7FFB1-0DDB-48CA-96A9-B65CE48EF515}"/>
                  </a:ext>
                </a:extLst>
              </p:cNvPr>
              <p:cNvSpPr/>
              <p:nvPr/>
            </p:nvSpPr>
            <p:spPr>
              <a:xfrm>
                <a:off x="4799012" y="1421176"/>
                <a:ext cx="2959557" cy="4304213"/>
              </a:xfrm>
              <a:prstGeom prst="roundRect">
                <a:avLst>
                  <a:gd name="adj" fmla="val 8117"/>
                </a:avLst>
              </a:prstGeom>
              <a:solidFill>
                <a:schemeClr val="accent2">
                  <a:lumMod val="50000"/>
                  <a:alpha val="50000"/>
                </a:schemeClr>
              </a:solidFill>
              <a:ln w="127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txBody>
              <a:bodyPr wrap="square" tIns="72000" bIns="108000" anchor="ctr" anchorCtr="0">
                <a:spAutoFit/>
              </a:bodyPr>
              <a:lstStyle/>
              <a:p>
                <a:pPr algn="ctr" eaLnBrk="0" hangingPunct="0">
                  <a:spcBef>
                    <a:spcPts val="0"/>
                  </a:spcBef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  <a:buFont typeface="Wingdings 2" pitchFamily="18" charset="2"/>
                  <a:buNone/>
                </a:pPr>
                <a:r>
                  <a:rPr lang="en-US" sz="4400" b="1" dirty="0">
                    <a:solidFill>
                      <a:schemeClr val="tx2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cs typeface="Consolas" pitchFamily="49" charset="0"/>
                  </a:rPr>
                  <a:t>Ethereum</a:t>
                </a:r>
                <a:endParaRPr lang="en-US" sz="4400" b="1" dirty="0">
                  <a:solidFill>
                    <a:srgbClr val="8CF4F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Consolas" pitchFamily="49" charset="0"/>
                </a:endParaRPr>
              </a:p>
              <a:p>
                <a:pPr algn="ctr" eaLnBrk="0" hangingPunct="0">
                  <a:spcBef>
                    <a:spcPts val="0"/>
                  </a:spcBef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  <a:buFont typeface="Wingdings 2" pitchFamily="18" charset="2"/>
                  <a:buNone/>
                </a:pPr>
                <a:endParaRPr lang="en-US" sz="3600" b="1" dirty="0">
                  <a:solidFill>
                    <a:srgbClr val="8CF4F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Consolas" pitchFamily="49" charset="0"/>
                </a:endParaRPr>
              </a:p>
              <a:p>
                <a:pPr algn="ctr" eaLnBrk="0" hangingPunct="0">
                  <a:spcBef>
                    <a:spcPts val="0"/>
                  </a:spcBef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  <a:buFont typeface="Wingdings 2" pitchFamily="18" charset="2"/>
                  <a:buNone/>
                </a:pPr>
                <a:endParaRPr lang="en-US" sz="3600" b="1" dirty="0">
                  <a:solidFill>
                    <a:srgbClr val="8CF4F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Consolas" pitchFamily="49" charset="0"/>
                </a:endParaRPr>
              </a:p>
              <a:p>
                <a:pPr algn="ctr" eaLnBrk="0" hangingPunct="0">
                  <a:spcBef>
                    <a:spcPts val="0"/>
                  </a:spcBef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  <a:buFont typeface="Wingdings 2" pitchFamily="18" charset="2"/>
                  <a:buNone/>
                </a:pPr>
                <a:endParaRPr lang="bg-BG" sz="2800" b="1" dirty="0">
                  <a:solidFill>
                    <a:srgbClr val="8CF4F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Consolas" pitchFamily="49" charset="0"/>
                </a:endParaRPr>
              </a:p>
              <a:p>
                <a:pPr algn="ctr" eaLnBrk="0" hangingPunct="0">
                  <a:spcBef>
                    <a:spcPts val="0"/>
                  </a:spcBef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  <a:buFont typeface="Wingdings 2" pitchFamily="18" charset="2"/>
                  <a:buNone/>
                </a:pPr>
                <a:endParaRPr lang="bg-BG" sz="3600" b="1" dirty="0">
                  <a:solidFill>
                    <a:srgbClr val="8CF4F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Consolas" pitchFamily="49" charset="0"/>
                </a:endParaRPr>
              </a:p>
              <a:p>
                <a:pPr algn="ctr" eaLnBrk="0" hangingPunct="0">
                  <a:spcBef>
                    <a:spcPts val="0"/>
                  </a:spcBef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  <a:buFont typeface="Wingdings 2" pitchFamily="18" charset="2"/>
                  <a:buNone/>
                </a:pPr>
                <a:endParaRPr lang="bg-BG" sz="3600" b="1" dirty="0">
                  <a:solidFill>
                    <a:srgbClr val="8CF4F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Consolas" pitchFamily="49" charset="0"/>
                </a:endParaRPr>
              </a:p>
              <a:p>
                <a:pPr algn="ctr" eaLnBrk="0" hangingPunct="0">
                  <a:spcBef>
                    <a:spcPts val="0"/>
                  </a:spcBef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  <a:buFont typeface="Wingdings 2" pitchFamily="18" charset="2"/>
                  <a:buNone/>
                </a:pPr>
                <a:endParaRPr lang="bg-BG" sz="3600" b="1" dirty="0">
                  <a:solidFill>
                    <a:srgbClr val="8CF4F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Consolas" pitchFamily="49" charset="0"/>
                </a:endParaRPr>
              </a:p>
            </p:txBody>
          </p:sp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59AC5984-E286-4C7A-A8E0-BDBB623B50EB}"/>
                  </a:ext>
                </a:extLst>
              </p:cNvPr>
              <p:cNvSpPr/>
              <p:nvPr/>
            </p:nvSpPr>
            <p:spPr>
              <a:xfrm>
                <a:off x="4943130" y="4156988"/>
                <a:ext cx="2678225" cy="1411784"/>
              </a:xfrm>
              <a:prstGeom prst="roundRect">
                <a:avLst>
                  <a:gd name="adj" fmla="val 4301"/>
                </a:avLst>
              </a:prstGeom>
              <a:solidFill>
                <a:schemeClr val="accent1">
                  <a:lumMod val="50000"/>
                </a:schemeClr>
              </a:solidFill>
              <a:effectLst>
                <a:softEdge rad="31750"/>
              </a:effectLst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8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The first famous </a:t>
                </a:r>
                <a:r>
                  <a:rPr lang="en-US" sz="2800">
                    <a:solidFill>
                      <a:schemeClr val="tx2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smart contract </a:t>
                </a:r>
                <a:r>
                  <a:rPr lang="en-US" sz="28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platform</a:t>
                </a:r>
              </a:p>
            </p:txBody>
          </p:sp>
        </p:grpSp>
        <p:pic>
          <p:nvPicPr>
            <p:cNvPr id="5124" name="Picture 4" descr="Резултат с изображение за ethereum logo">
              <a:hlinkClick r:id="rId5"/>
              <a:extLst>
                <a:ext uri="{FF2B5EF4-FFF2-40B4-BE49-F238E27FC236}">
                  <a16:creationId xmlns:a16="http://schemas.microsoft.com/office/drawing/2014/main" id="{4C715C60-5E67-4FF5-8975-03E5875563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93370" y="2057400"/>
              <a:ext cx="1210642" cy="16928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BAFAC12C-21E1-4038-892D-BB91F72D302E}"/>
              </a:ext>
            </a:extLst>
          </p:cNvPr>
          <p:cNvGrpSpPr/>
          <p:nvPr/>
        </p:nvGrpSpPr>
        <p:grpSpPr>
          <a:xfrm>
            <a:off x="8195641" y="1066800"/>
            <a:ext cx="3140450" cy="900398"/>
            <a:chOff x="8196187" y="2850718"/>
            <a:chExt cx="3140450" cy="900398"/>
          </a:xfrm>
        </p:grpSpPr>
        <p:sp>
          <p:nvSpPr>
            <p:cNvPr id="23" name="Rounded Rectangle 8">
              <a:extLst>
                <a:ext uri="{FF2B5EF4-FFF2-40B4-BE49-F238E27FC236}">
                  <a16:creationId xmlns:a16="http://schemas.microsoft.com/office/drawing/2014/main" id="{268352E2-CE7B-4CA1-B0F0-10B9AB4385C6}"/>
                </a:ext>
              </a:extLst>
            </p:cNvPr>
            <p:cNvSpPr/>
            <p:nvPr/>
          </p:nvSpPr>
          <p:spPr>
            <a:xfrm>
              <a:off x="8196187" y="2850718"/>
              <a:ext cx="3140450" cy="900398"/>
            </a:xfrm>
            <a:prstGeom prst="roundRect">
              <a:avLst>
                <a:gd name="adj" fmla="val 24530"/>
              </a:avLst>
            </a:prstGeom>
            <a:solidFill>
              <a:schemeClr val="accent2">
                <a:lumMod val="50000"/>
                <a:alpha val="5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tIns="72000" bIns="108000" anchor="ctr" anchorCtr="0">
              <a:spAutoFit/>
            </a:bodyPr>
            <a:lstStyle/>
            <a:p>
              <a:pPr marL="720725" algn="ctr" eaLnBrk="0" hangingPunct="0"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  <a:buFont typeface="Wingdings 2" pitchFamily="18" charset="2"/>
                <a:buNone/>
              </a:pPr>
              <a:r>
                <a:rPr lang="en-US" sz="4400" b="1" noProof="1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Consolas" pitchFamily="49" charset="0"/>
                </a:rPr>
                <a:t>Litecoin</a:t>
              </a:r>
              <a:endParaRPr lang="en-US" sz="36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endParaRPr>
            </a:p>
          </p:txBody>
        </p:sp>
        <p:pic>
          <p:nvPicPr>
            <p:cNvPr id="25" name="Picture 24">
              <a:hlinkClick r:id="rId7"/>
              <a:extLst>
                <a:ext uri="{FF2B5EF4-FFF2-40B4-BE49-F238E27FC236}">
                  <a16:creationId xmlns:a16="http://schemas.microsoft.com/office/drawing/2014/main" id="{071A240E-40BE-4BD6-87C5-6E3FCB0A571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413388" y="2980393"/>
              <a:ext cx="659522" cy="659522"/>
            </a:xfrm>
            <a:prstGeom prst="rect">
              <a:avLst/>
            </a:prstGeom>
          </p:spPr>
        </p:pic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22D48D7C-3ECA-44FD-B219-14BEF77257E1}"/>
              </a:ext>
            </a:extLst>
          </p:cNvPr>
          <p:cNvGrpSpPr/>
          <p:nvPr/>
        </p:nvGrpSpPr>
        <p:grpSpPr>
          <a:xfrm>
            <a:off x="8195641" y="3346984"/>
            <a:ext cx="3140450" cy="1000073"/>
            <a:chOff x="8195641" y="3428996"/>
            <a:chExt cx="3140450" cy="1000073"/>
          </a:xfrm>
        </p:grpSpPr>
        <p:sp>
          <p:nvSpPr>
            <p:cNvPr id="39" name="Rounded Rectangle 8">
              <a:extLst>
                <a:ext uri="{FF2B5EF4-FFF2-40B4-BE49-F238E27FC236}">
                  <a16:creationId xmlns:a16="http://schemas.microsoft.com/office/drawing/2014/main" id="{D810A85A-7B1B-4319-94DF-A14AD0E0F132}"/>
                </a:ext>
              </a:extLst>
            </p:cNvPr>
            <p:cNvSpPr/>
            <p:nvPr/>
          </p:nvSpPr>
          <p:spPr>
            <a:xfrm>
              <a:off x="8195641" y="3428996"/>
              <a:ext cx="3140450" cy="1000073"/>
            </a:xfrm>
            <a:prstGeom prst="roundRect">
              <a:avLst>
                <a:gd name="adj" fmla="val 24530"/>
              </a:avLst>
            </a:prstGeom>
            <a:solidFill>
              <a:schemeClr val="accent2">
                <a:lumMod val="50000"/>
                <a:alpha val="5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tIns="72000" bIns="108000" anchor="ctr" anchorCtr="0">
              <a:spAutoFit/>
            </a:bodyPr>
            <a:lstStyle/>
            <a:p>
              <a:pPr marL="720725" algn="ctr" eaLnBrk="0" hangingPunct="0"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  <a:buFont typeface="Wingdings 2" pitchFamily="18" charset="2"/>
                <a:buNone/>
              </a:pPr>
              <a:r>
                <a:rPr lang="en-US" sz="4400" b="1" noProof="1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Consolas" pitchFamily="49" charset="0"/>
                </a:rPr>
                <a:t>Dash</a:t>
              </a:r>
              <a:endParaRPr lang="en-US" sz="36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endParaRPr>
            </a:p>
          </p:txBody>
        </p:sp>
        <p:pic>
          <p:nvPicPr>
            <p:cNvPr id="5132" name="Picture 12" descr="https://www.dash.org/wp-content/uploads/2015/04/dash_circle_highres.png">
              <a:hlinkClick r:id="rId9"/>
              <a:extLst>
                <a:ext uri="{FF2B5EF4-FFF2-40B4-BE49-F238E27FC236}">
                  <a16:creationId xmlns:a16="http://schemas.microsoft.com/office/drawing/2014/main" id="{F4063928-C0F9-41A1-AF47-73A44DB705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38432" y="3577042"/>
              <a:ext cx="703980" cy="7039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C1E8491-3BB5-415A-A49C-B1C68F5BF68A}"/>
              </a:ext>
            </a:extLst>
          </p:cNvPr>
          <p:cNvGrpSpPr/>
          <p:nvPr/>
        </p:nvGrpSpPr>
        <p:grpSpPr>
          <a:xfrm>
            <a:off x="8195641" y="2150940"/>
            <a:ext cx="3140450" cy="1000073"/>
            <a:chOff x="8195641" y="2232952"/>
            <a:chExt cx="3140450" cy="1000073"/>
          </a:xfrm>
        </p:grpSpPr>
        <p:sp>
          <p:nvSpPr>
            <p:cNvPr id="31" name="Rounded Rectangle 8">
              <a:extLst>
                <a:ext uri="{FF2B5EF4-FFF2-40B4-BE49-F238E27FC236}">
                  <a16:creationId xmlns:a16="http://schemas.microsoft.com/office/drawing/2014/main" id="{AC0D0E31-7FD3-40DD-82F7-5A9E3EBE5B5D}"/>
                </a:ext>
              </a:extLst>
            </p:cNvPr>
            <p:cNvSpPr/>
            <p:nvPr/>
          </p:nvSpPr>
          <p:spPr>
            <a:xfrm>
              <a:off x="8195641" y="2232952"/>
              <a:ext cx="3140450" cy="1000073"/>
            </a:xfrm>
            <a:prstGeom prst="roundRect">
              <a:avLst>
                <a:gd name="adj" fmla="val 24530"/>
              </a:avLst>
            </a:prstGeom>
            <a:solidFill>
              <a:schemeClr val="accent2">
                <a:lumMod val="50000"/>
                <a:alpha val="5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tIns="72000" bIns="108000" anchor="ctr" anchorCtr="0">
              <a:spAutoFit/>
            </a:bodyPr>
            <a:lstStyle/>
            <a:p>
              <a:pPr marL="720725" algn="ctr" eaLnBrk="0" hangingPunct="0"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  <a:buFont typeface="Wingdings 2" pitchFamily="18" charset="2"/>
                <a:buNone/>
              </a:pPr>
              <a:r>
                <a:rPr lang="en-US" sz="4400" b="1" noProof="1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Consolas" pitchFamily="49" charset="0"/>
                </a:rPr>
                <a:t>Ripple</a:t>
              </a:r>
              <a:endParaRPr lang="en-US" sz="36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endParaRPr>
            </a:p>
          </p:txBody>
        </p:sp>
        <p:pic>
          <p:nvPicPr>
            <p:cNvPr id="5134" name="Picture 14" descr="Резултат с изображение за ripple logo">
              <a:hlinkClick r:id="rId11"/>
              <a:extLst>
                <a:ext uri="{FF2B5EF4-FFF2-40B4-BE49-F238E27FC236}">
                  <a16:creationId xmlns:a16="http://schemas.microsoft.com/office/drawing/2014/main" id="{F94D5786-70D0-4699-AF38-B2B246A8923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15350" y="2407810"/>
              <a:ext cx="672978" cy="6729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4ED01474-1B90-467E-98E0-2F1A7BA1F577}"/>
              </a:ext>
            </a:extLst>
          </p:cNvPr>
          <p:cNvGrpSpPr/>
          <p:nvPr/>
        </p:nvGrpSpPr>
        <p:grpSpPr>
          <a:xfrm>
            <a:off x="8195641" y="4563918"/>
            <a:ext cx="3140450" cy="1000073"/>
            <a:chOff x="8195641" y="4645930"/>
            <a:chExt cx="3140450" cy="1000073"/>
          </a:xfrm>
        </p:grpSpPr>
        <p:sp>
          <p:nvSpPr>
            <p:cNvPr id="42" name="Rounded Rectangle 8">
              <a:extLst>
                <a:ext uri="{FF2B5EF4-FFF2-40B4-BE49-F238E27FC236}">
                  <a16:creationId xmlns:a16="http://schemas.microsoft.com/office/drawing/2014/main" id="{C1BC2556-88BF-4849-96BE-524993616727}"/>
                </a:ext>
              </a:extLst>
            </p:cNvPr>
            <p:cNvSpPr/>
            <p:nvPr/>
          </p:nvSpPr>
          <p:spPr>
            <a:xfrm>
              <a:off x="8195641" y="4645930"/>
              <a:ext cx="3140450" cy="1000073"/>
            </a:xfrm>
            <a:prstGeom prst="roundRect">
              <a:avLst>
                <a:gd name="adj" fmla="val 24530"/>
              </a:avLst>
            </a:prstGeom>
            <a:solidFill>
              <a:schemeClr val="accent2">
                <a:lumMod val="50000"/>
                <a:alpha val="5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tIns="72000" bIns="108000" anchor="ctr" anchorCtr="0">
              <a:spAutoFit/>
            </a:bodyPr>
            <a:lstStyle/>
            <a:p>
              <a:pPr marL="720725" algn="ctr" eaLnBrk="0" hangingPunct="0"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  <a:buFont typeface="Wingdings 2" pitchFamily="18" charset="2"/>
                <a:buNone/>
              </a:pPr>
              <a:r>
                <a:rPr lang="en-US" sz="4400" b="1" noProof="1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Consolas" pitchFamily="49" charset="0"/>
                </a:rPr>
                <a:t>Monero</a:t>
              </a:r>
              <a:endParaRPr lang="en-US" sz="36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endParaRPr>
            </a:p>
          </p:txBody>
        </p:sp>
        <p:pic>
          <p:nvPicPr>
            <p:cNvPr id="5140" name="Picture 20" descr="Резултат с изображение за monero logo png">
              <a:hlinkClick r:id="rId13"/>
              <a:extLst>
                <a:ext uri="{FF2B5EF4-FFF2-40B4-BE49-F238E27FC236}">
                  <a16:creationId xmlns:a16="http://schemas.microsoft.com/office/drawing/2014/main" id="{CF7C229C-C83C-422A-B8AF-AEB838FB922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78101" y="4815006"/>
              <a:ext cx="672296" cy="6722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400556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453187D-0533-4D47-85D5-C308448B02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3313179-EEC0-4280-B733-A95AD0991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Miners, Farms and Pools</a:t>
            </a:r>
          </a:p>
        </p:txBody>
      </p:sp>
      <p:pic>
        <p:nvPicPr>
          <p:cNvPr id="4098" name="Picture 2" descr="https://dn-bitmain.qbox.me/FpAi2U3NZsDW_QJkKpwrw4dYGypj">
            <a:extLst>
              <a:ext uri="{FF2B5EF4-FFF2-40B4-BE49-F238E27FC236}">
                <a16:creationId xmlns:a16="http://schemas.microsoft.com/office/drawing/2014/main" id="{8B8E4180-EF0B-437C-8330-F6B591CE3C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256212" y="1611198"/>
            <a:ext cx="6176609" cy="4408602"/>
          </a:xfrm>
          <a:prstGeom prst="rect">
            <a:avLst/>
          </a:prstGeom>
          <a:noFill/>
          <a:ln>
            <a:solidFill>
              <a:schemeClr val="tx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47B75DF-BCA3-46C8-A0A3-5206D0B234A4}"/>
              </a:ext>
            </a:extLst>
          </p:cNvPr>
          <p:cNvGrpSpPr/>
          <p:nvPr/>
        </p:nvGrpSpPr>
        <p:grpSpPr>
          <a:xfrm>
            <a:off x="713724" y="1611198"/>
            <a:ext cx="3962400" cy="4408602"/>
            <a:chOff x="760412" y="1611198"/>
            <a:chExt cx="3962400" cy="4408602"/>
          </a:xfrm>
        </p:grpSpPr>
        <p:sp>
          <p:nvSpPr>
            <p:cNvPr id="7" name="Rounded Rectangle 8">
              <a:extLst>
                <a:ext uri="{FF2B5EF4-FFF2-40B4-BE49-F238E27FC236}">
                  <a16:creationId xmlns:a16="http://schemas.microsoft.com/office/drawing/2014/main" id="{9F2ABC00-DD59-4C83-A370-AA3DFEC57078}"/>
                </a:ext>
              </a:extLst>
            </p:cNvPr>
            <p:cNvSpPr/>
            <p:nvPr/>
          </p:nvSpPr>
          <p:spPr>
            <a:xfrm>
              <a:off x="760412" y="1611198"/>
              <a:ext cx="3962400" cy="4408602"/>
            </a:xfrm>
            <a:prstGeom prst="roundRect">
              <a:avLst>
                <a:gd name="adj" fmla="val 8117"/>
              </a:avLst>
            </a:prstGeom>
            <a:solidFill>
              <a:schemeClr val="accent2">
                <a:lumMod val="50000"/>
                <a:alpha val="5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tIns="72000" bIns="108000" anchor="ctr" anchorCtr="0">
              <a:spAutoFit/>
            </a:bodyPr>
            <a:lstStyle/>
            <a:p>
              <a:pPr algn="ctr" eaLnBrk="0" hangingPunct="0"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  <a:buFont typeface="Wingdings 2" pitchFamily="18" charset="2"/>
                <a:buNone/>
              </a:pPr>
              <a:r>
                <a:rPr lang="en-US" sz="36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Consolas" pitchFamily="49" charset="0"/>
                </a:rPr>
                <a:t>Miners</a:t>
              </a:r>
              <a:r>
                <a:rPr lang="en-US" sz="3600" b="1" dirty="0">
                  <a:solidFill>
                    <a:srgbClr val="8CF4F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Consolas" pitchFamily="49" charset="0"/>
                </a:rPr>
                <a:t>:</a:t>
              </a:r>
              <a:br>
                <a:rPr lang="en-US" sz="3600" b="1" dirty="0">
                  <a:solidFill>
                    <a:srgbClr val="8CF4F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Consolas" pitchFamily="49" charset="0"/>
                </a:rPr>
              </a:br>
              <a:r>
                <a:rPr lang="en-US" sz="3200" b="1" dirty="0">
                  <a:solidFill>
                    <a:srgbClr val="8CF4F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Consolas" pitchFamily="49" charset="0"/>
                </a:rPr>
                <a:t>validate transactions</a:t>
              </a:r>
              <a:br>
                <a:rPr lang="en-US" sz="3200" b="1" dirty="0">
                  <a:solidFill>
                    <a:srgbClr val="8CF4F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Consolas" pitchFamily="49" charset="0"/>
                </a:rPr>
              </a:br>
              <a:r>
                <a:rPr lang="en-US" sz="3200" b="1" dirty="0">
                  <a:solidFill>
                    <a:srgbClr val="8CF4F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Consolas" pitchFamily="49" charset="0"/>
                </a:rPr>
                <a:t>+ mine coins</a:t>
              </a:r>
              <a:endParaRPr lang="bg-BG" sz="3200" b="1" dirty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endParaRPr>
            </a:p>
            <a:p>
              <a:pPr algn="ctr" eaLnBrk="0" hangingPunct="0"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  <a:buFont typeface="Wingdings 2" pitchFamily="18" charset="2"/>
                <a:buNone/>
              </a:pPr>
              <a:endParaRPr lang="bg-BG" sz="3200" b="1" dirty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endParaRPr>
            </a:p>
            <a:p>
              <a:pPr algn="ctr" eaLnBrk="0" hangingPunct="0"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  <a:buFont typeface="Wingdings 2" pitchFamily="18" charset="2"/>
                <a:buNone/>
              </a:pPr>
              <a:endParaRPr lang="bg-BG" sz="3200" b="1" dirty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endParaRPr>
            </a:p>
            <a:p>
              <a:pPr algn="ctr" eaLnBrk="0" hangingPunct="0"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  <a:buFont typeface="Wingdings 2" pitchFamily="18" charset="2"/>
                <a:buNone/>
              </a:pPr>
              <a:endParaRPr lang="en-US" sz="3200" b="1" dirty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endParaRPr>
            </a:p>
            <a:p>
              <a:pPr algn="ctr" eaLnBrk="0" hangingPunct="0"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  <a:buFont typeface="Wingdings 2" pitchFamily="18" charset="2"/>
                <a:buNone/>
              </a:pPr>
              <a:endParaRPr lang="bg-BG" sz="3200" b="1" dirty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endParaRPr>
            </a:p>
            <a:p>
              <a:pPr algn="ctr" eaLnBrk="0" hangingPunct="0"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  <a:buFont typeface="Wingdings 2" pitchFamily="18" charset="2"/>
                <a:buNone/>
              </a:pPr>
              <a:endParaRPr lang="bg-BG" sz="3600" b="1" dirty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endParaRP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62EE8E5-21B2-42B0-95D7-807066C0519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45814" y="3505201"/>
              <a:ext cx="2191596" cy="2205422"/>
            </a:xfrm>
            <a:prstGeom prst="rect">
              <a:avLst/>
            </a:prstGeom>
          </p:spPr>
        </p:pic>
      </p:grpSp>
      <p:sp>
        <p:nvSpPr>
          <p:cNvPr id="14" name="Rounded Rectangle 8">
            <a:hlinkClick r:id="rId4"/>
            <a:extLst>
              <a:ext uri="{FF2B5EF4-FFF2-40B4-BE49-F238E27FC236}">
                <a16:creationId xmlns:a16="http://schemas.microsoft.com/office/drawing/2014/main" id="{08E7AA92-6AEF-4C4E-971C-283CF0E1E604}"/>
              </a:ext>
            </a:extLst>
          </p:cNvPr>
          <p:cNvSpPr/>
          <p:nvPr/>
        </p:nvSpPr>
        <p:spPr>
          <a:xfrm>
            <a:off x="6475412" y="583355"/>
            <a:ext cx="3200400" cy="771334"/>
          </a:xfrm>
          <a:prstGeom prst="roundRect">
            <a:avLst>
              <a:gd name="adj" fmla="val 8117"/>
            </a:avLst>
          </a:prstGeom>
          <a:solidFill>
            <a:schemeClr val="accent2">
              <a:lumMod val="50000"/>
              <a:alpha val="5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108000" anchor="ctr" anchorCtr="0">
            <a:spAutoFit/>
          </a:bodyPr>
          <a:lstStyle/>
          <a:p>
            <a:pPr algn="ctr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3600" b="1" dirty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Mining </a:t>
            </a:r>
            <a:r>
              <a:rPr lang="en-US" sz="36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farms</a:t>
            </a:r>
            <a:endParaRPr lang="bg-BG" sz="3600" b="1" dirty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E734602-CFA7-4A31-A830-44E4A094AA50}"/>
              </a:ext>
            </a:extLst>
          </p:cNvPr>
          <p:cNvGrpSpPr/>
          <p:nvPr/>
        </p:nvGrpSpPr>
        <p:grpSpPr>
          <a:xfrm>
            <a:off x="8344516" y="3310986"/>
            <a:ext cx="3200400" cy="3094481"/>
            <a:chOff x="8166212" y="3105628"/>
            <a:chExt cx="3200400" cy="3094481"/>
          </a:xfrm>
        </p:grpSpPr>
        <p:sp>
          <p:nvSpPr>
            <p:cNvPr id="10" name="Rounded Rectangle 8">
              <a:hlinkClick r:id="rId4"/>
              <a:extLst>
                <a:ext uri="{FF2B5EF4-FFF2-40B4-BE49-F238E27FC236}">
                  <a16:creationId xmlns:a16="http://schemas.microsoft.com/office/drawing/2014/main" id="{9281D09A-47F4-4598-9986-F6E7B306B851}"/>
                </a:ext>
              </a:extLst>
            </p:cNvPr>
            <p:cNvSpPr/>
            <p:nvPr/>
          </p:nvSpPr>
          <p:spPr>
            <a:xfrm>
              <a:off x="8166212" y="3105628"/>
              <a:ext cx="3200400" cy="3094481"/>
            </a:xfrm>
            <a:prstGeom prst="roundRect">
              <a:avLst>
                <a:gd name="adj" fmla="val 8117"/>
              </a:avLst>
            </a:prstGeom>
            <a:solidFill>
              <a:schemeClr val="accent2">
                <a:lumMod val="50000"/>
                <a:alpha val="5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tIns="72000" bIns="108000" anchor="ctr" anchorCtr="0">
              <a:spAutoFit/>
            </a:bodyPr>
            <a:lstStyle/>
            <a:p>
              <a:pPr algn="ctr" eaLnBrk="0" hangingPunct="0"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  <a:buFont typeface="Wingdings 2" pitchFamily="18" charset="2"/>
                <a:buNone/>
              </a:pPr>
              <a:r>
                <a:rPr lang="en-US" sz="3600" b="1" dirty="0">
                  <a:solidFill>
                    <a:srgbClr val="8CF4F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Consolas" pitchFamily="49" charset="0"/>
                </a:rPr>
                <a:t>Mining </a:t>
              </a:r>
              <a:r>
                <a:rPr lang="en-US" sz="36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Consolas" pitchFamily="49" charset="0"/>
                </a:rPr>
                <a:t>pools</a:t>
              </a:r>
            </a:p>
            <a:p>
              <a:pPr algn="ctr" eaLnBrk="0" hangingPunct="0"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  <a:buFont typeface="Wingdings 2" pitchFamily="18" charset="2"/>
                <a:buNone/>
              </a:pPr>
              <a:endParaRPr lang="en-US" sz="36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endParaRPr>
            </a:p>
            <a:p>
              <a:pPr algn="ctr" eaLnBrk="0" hangingPunct="0"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  <a:buFont typeface="Wingdings 2" pitchFamily="18" charset="2"/>
                <a:buNone/>
              </a:pPr>
              <a:endParaRPr lang="en-US" sz="36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endParaRPr>
            </a:p>
            <a:p>
              <a:pPr algn="ctr" eaLnBrk="0" hangingPunct="0"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  <a:buFont typeface="Wingdings 2" pitchFamily="18" charset="2"/>
                <a:buNone/>
              </a:pPr>
              <a:endParaRPr lang="en-US" sz="36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endParaRPr>
            </a:p>
            <a:p>
              <a:pPr algn="ctr" eaLnBrk="0" hangingPunct="0"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  <a:buFont typeface="Wingdings 2" pitchFamily="18" charset="2"/>
                <a:buNone/>
              </a:pPr>
              <a:endParaRPr lang="bg-BG" sz="3600" b="1" dirty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endParaRPr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682448A-D7CD-4309-AC49-24BB102D4EA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772462" y="3960282"/>
              <a:ext cx="1987898" cy="1983318"/>
            </a:xfrm>
            <a:prstGeom prst="roundRect">
              <a:avLst>
                <a:gd name="adj" fmla="val 4559"/>
              </a:avLst>
            </a:prstGeom>
          </p:spPr>
        </p:pic>
      </p:grpSp>
    </p:spTree>
    <p:extLst>
      <p:ext uri="{BB962C8B-B14F-4D97-AF65-F5344CB8AC3E}">
        <p14:creationId xmlns:p14="http://schemas.microsoft.com/office/powerpoint/2010/main" val="1061285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1E12375-0922-4BD7-8945-D7671AEB67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F0CCCE4-1D13-490E-B9E8-DCAD32819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Consensus Algorithms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C4B6031-782C-4395-86FE-F87DB9F962ED}"/>
              </a:ext>
            </a:extLst>
          </p:cNvPr>
          <p:cNvGrpSpPr/>
          <p:nvPr/>
        </p:nvGrpSpPr>
        <p:grpSpPr>
          <a:xfrm>
            <a:off x="531812" y="1404133"/>
            <a:ext cx="5439918" cy="4707778"/>
            <a:chOff x="412559" y="631004"/>
            <a:chExt cx="4886706" cy="4664349"/>
          </a:xfrm>
        </p:grpSpPr>
        <p:sp>
          <p:nvSpPr>
            <p:cNvPr id="8" name="Rounded Rectangle 8">
              <a:extLst>
                <a:ext uri="{FF2B5EF4-FFF2-40B4-BE49-F238E27FC236}">
                  <a16:creationId xmlns:a16="http://schemas.microsoft.com/office/drawing/2014/main" id="{329E39EA-1456-4B31-A952-699A7B8E38E3}"/>
                </a:ext>
              </a:extLst>
            </p:cNvPr>
            <p:cNvSpPr/>
            <p:nvPr/>
          </p:nvSpPr>
          <p:spPr>
            <a:xfrm>
              <a:off x="412559" y="631004"/>
              <a:ext cx="4886706" cy="4664349"/>
            </a:xfrm>
            <a:prstGeom prst="roundRect">
              <a:avLst>
                <a:gd name="adj" fmla="val 8117"/>
              </a:avLst>
            </a:prstGeom>
            <a:solidFill>
              <a:schemeClr val="accent2">
                <a:lumMod val="50000"/>
                <a:alpha val="5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tIns="72000" bIns="108000" anchor="ctr" anchorCtr="0">
              <a:spAutoFit/>
            </a:bodyPr>
            <a:lstStyle/>
            <a:p>
              <a:pPr algn="ctr" eaLnBrk="0" hangingPunct="0"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  <a:buFont typeface="Wingdings 2" pitchFamily="18" charset="2"/>
                <a:buNone/>
              </a:pPr>
              <a:r>
                <a:rPr lang="en-US" sz="4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Consolas" pitchFamily="49" charset="0"/>
                </a:rPr>
                <a:t>Proof-of-Work (</a:t>
              </a:r>
              <a:r>
                <a:rPr lang="en-US" sz="4400" b="1" noProof="1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Consolas" pitchFamily="49" charset="0"/>
                </a:rPr>
                <a:t>PoW</a:t>
              </a:r>
              <a:r>
                <a:rPr lang="en-US" sz="4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Consolas" pitchFamily="49" charset="0"/>
                </a:rPr>
                <a:t>)</a:t>
              </a:r>
              <a:endParaRPr lang="en-US" sz="4400" b="1" dirty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endParaRPr>
            </a:p>
            <a:p>
              <a:pPr algn="ctr" eaLnBrk="0" hangingPunct="0"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  <a:buFont typeface="Wingdings 2" pitchFamily="18" charset="2"/>
                <a:buNone/>
              </a:pPr>
              <a:endParaRPr lang="en-US" sz="2800" b="1" dirty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endParaRPr>
            </a:p>
            <a:p>
              <a:pPr algn="ctr" eaLnBrk="0" hangingPunct="0"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  <a:buFont typeface="Wingdings 2" pitchFamily="18" charset="2"/>
                <a:buNone/>
              </a:pPr>
              <a:endParaRPr lang="bg-BG" sz="2800" b="1" dirty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endParaRPr>
            </a:p>
            <a:p>
              <a:pPr algn="ctr" eaLnBrk="0" hangingPunct="0"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  <a:buFont typeface="Wingdings 2" pitchFamily="18" charset="2"/>
                <a:buNone/>
              </a:pPr>
              <a:endParaRPr lang="en-US" sz="3600" b="1" dirty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endParaRPr>
            </a:p>
            <a:p>
              <a:pPr algn="ctr" eaLnBrk="0" hangingPunct="0"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  <a:buFont typeface="Wingdings 2" pitchFamily="18" charset="2"/>
                <a:buNone/>
              </a:pPr>
              <a:endParaRPr lang="en-US" sz="3600" b="1" dirty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endParaRPr>
            </a:p>
            <a:p>
              <a:pPr algn="ctr" eaLnBrk="0" hangingPunct="0"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  <a:buFont typeface="Wingdings 2" pitchFamily="18" charset="2"/>
                <a:buNone/>
              </a:pPr>
              <a:endParaRPr lang="bg-BG" sz="3600" b="1" dirty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endParaRPr>
            </a:p>
            <a:p>
              <a:pPr algn="ctr" eaLnBrk="0" hangingPunct="0"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  <a:buFont typeface="Wingdings 2" pitchFamily="18" charset="2"/>
                <a:buNone/>
              </a:pPr>
              <a:endParaRPr lang="bg-BG" sz="3600" b="1" dirty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endParaRPr>
            </a:p>
            <a:p>
              <a:pPr algn="ctr" eaLnBrk="0" hangingPunct="0"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  <a:buFont typeface="Wingdings 2" pitchFamily="18" charset="2"/>
                <a:buNone/>
              </a:pPr>
              <a:endParaRPr lang="bg-BG" sz="3600" b="1" dirty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endParaRP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FB729633-B44F-4B13-AB43-A30310688388}"/>
                </a:ext>
              </a:extLst>
            </p:cNvPr>
            <p:cNvSpPr/>
            <p:nvPr/>
          </p:nvSpPr>
          <p:spPr>
            <a:xfrm>
              <a:off x="1150832" y="3177724"/>
              <a:ext cx="3419580" cy="1851005"/>
            </a:xfrm>
            <a:prstGeom prst="roundRect">
              <a:avLst>
                <a:gd name="adj" fmla="val 4301"/>
              </a:avLst>
            </a:prstGeom>
            <a:solidFill>
              <a:schemeClr val="accent1">
                <a:lumMod val="50000"/>
              </a:schemeClr>
            </a:solidFill>
            <a:effectLst>
              <a:softEdge rad="31750"/>
            </a:effectLst>
          </p:spPr>
          <p:txBody>
            <a:bodyPr wrap="square">
              <a:spAutoFit/>
            </a:bodyPr>
            <a:lstStyle/>
            <a:p>
              <a:pPr algn="ctr"/>
              <a:r>
                <a:rPr 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Solve a crypto puzzle, to create the next block (uses lot of computations)</a:t>
              </a:r>
              <a:endParaRPr lang="en-US" sz="280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384D55E-7548-484E-BE4C-F585A1735A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67393" y="1504737"/>
              <a:ext cx="1577036" cy="1722375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01376AE-3869-4A59-9062-9923C5EE4E1A}"/>
              </a:ext>
            </a:extLst>
          </p:cNvPr>
          <p:cNvGrpSpPr/>
          <p:nvPr/>
        </p:nvGrpSpPr>
        <p:grpSpPr>
          <a:xfrm>
            <a:off x="6337871" y="1404132"/>
            <a:ext cx="5167200" cy="4707778"/>
            <a:chOff x="5256212" y="1354708"/>
            <a:chExt cx="4800600" cy="4707778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D3FF9182-679E-4F10-8CB8-2B89F710A837}"/>
                </a:ext>
              </a:extLst>
            </p:cNvPr>
            <p:cNvGrpSpPr/>
            <p:nvPr/>
          </p:nvGrpSpPr>
          <p:grpSpPr>
            <a:xfrm>
              <a:off x="5256212" y="1354708"/>
              <a:ext cx="4800600" cy="4707778"/>
              <a:chOff x="836612" y="609288"/>
              <a:chExt cx="3914335" cy="4707778"/>
            </a:xfrm>
          </p:grpSpPr>
          <p:sp>
            <p:nvSpPr>
              <p:cNvPr id="15" name="Rounded Rectangle 8">
                <a:extLst>
                  <a:ext uri="{FF2B5EF4-FFF2-40B4-BE49-F238E27FC236}">
                    <a16:creationId xmlns:a16="http://schemas.microsoft.com/office/drawing/2014/main" id="{67334B06-2856-4FE4-9802-662C28D53F42}"/>
                  </a:ext>
                </a:extLst>
              </p:cNvPr>
              <p:cNvSpPr/>
              <p:nvPr/>
            </p:nvSpPr>
            <p:spPr>
              <a:xfrm>
                <a:off x="836612" y="609288"/>
                <a:ext cx="3914335" cy="4707778"/>
              </a:xfrm>
              <a:prstGeom prst="roundRect">
                <a:avLst>
                  <a:gd name="adj" fmla="val 8117"/>
                </a:avLst>
              </a:prstGeom>
              <a:solidFill>
                <a:schemeClr val="accent2">
                  <a:lumMod val="50000"/>
                  <a:alpha val="50000"/>
                </a:schemeClr>
              </a:solidFill>
              <a:ln w="127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txBody>
              <a:bodyPr wrap="square" tIns="72000" bIns="108000" anchor="ctr" anchorCtr="0">
                <a:spAutoFit/>
              </a:bodyPr>
              <a:lstStyle/>
              <a:p>
                <a:pPr algn="ctr" eaLnBrk="0" hangingPunct="0">
                  <a:spcBef>
                    <a:spcPts val="0"/>
                  </a:spcBef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  <a:buFont typeface="Wingdings 2" pitchFamily="18" charset="2"/>
                  <a:buNone/>
                </a:pPr>
                <a:r>
                  <a:rPr lang="en-US" sz="4400" b="1" dirty="0">
                    <a:solidFill>
                      <a:schemeClr val="tx2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cs typeface="Consolas" pitchFamily="49" charset="0"/>
                  </a:rPr>
                  <a:t>Proof-of-Stake (</a:t>
                </a:r>
                <a:r>
                  <a:rPr lang="en-US" sz="4400" b="1" noProof="1">
                    <a:solidFill>
                      <a:schemeClr val="tx2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cs typeface="Consolas" pitchFamily="49" charset="0"/>
                  </a:rPr>
                  <a:t>PoS</a:t>
                </a:r>
                <a:r>
                  <a:rPr lang="en-US" sz="4400" b="1" dirty="0">
                    <a:solidFill>
                      <a:schemeClr val="tx2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cs typeface="Consolas" pitchFamily="49" charset="0"/>
                  </a:rPr>
                  <a:t>)</a:t>
                </a:r>
                <a:endParaRPr lang="en-US" sz="4400" b="1" dirty="0">
                  <a:solidFill>
                    <a:srgbClr val="8CF4F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Consolas" pitchFamily="49" charset="0"/>
                </a:endParaRPr>
              </a:p>
              <a:p>
                <a:pPr algn="ctr" eaLnBrk="0" hangingPunct="0">
                  <a:spcBef>
                    <a:spcPts val="0"/>
                  </a:spcBef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  <a:buFont typeface="Wingdings 2" pitchFamily="18" charset="2"/>
                  <a:buNone/>
                </a:pPr>
                <a:endParaRPr lang="en-US" sz="3600" b="1" dirty="0">
                  <a:solidFill>
                    <a:srgbClr val="8CF4F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Consolas" pitchFamily="49" charset="0"/>
                </a:endParaRPr>
              </a:p>
              <a:p>
                <a:pPr algn="ctr" eaLnBrk="0" hangingPunct="0">
                  <a:spcBef>
                    <a:spcPts val="0"/>
                  </a:spcBef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  <a:buFont typeface="Wingdings 2" pitchFamily="18" charset="2"/>
                  <a:buNone/>
                </a:pPr>
                <a:endParaRPr lang="en-US" sz="2800" b="1" dirty="0">
                  <a:solidFill>
                    <a:srgbClr val="8CF4F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Consolas" pitchFamily="49" charset="0"/>
                </a:endParaRPr>
              </a:p>
              <a:p>
                <a:pPr algn="ctr" eaLnBrk="0" hangingPunct="0">
                  <a:spcBef>
                    <a:spcPts val="0"/>
                  </a:spcBef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  <a:buFont typeface="Wingdings 2" pitchFamily="18" charset="2"/>
                  <a:buNone/>
                </a:pPr>
                <a:endParaRPr lang="bg-BG" sz="2800" b="1" dirty="0">
                  <a:solidFill>
                    <a:srgbClr val="8CF4F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Consolas" pitchFamily="49" charset="0"/>
                </a:endParaRPr>
              </a:p>
              <a:p>
                <a:pPr algn="ctr" eaLnBrk="0" hangingPunct="0">
                  <a:spcBef>
                    <a:spcPts val="0"/>
                  </a:spcBef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  <a:buFont typeface="Wingdings 2" pitchFamily="18" charset="2"/>
                  <a:buNone/>
                </a:pPr>
                <a:endParaRPr lang="en-US" sz="3600" b="1" dirty="0">
                  <a:solidFill>
                    <a:srgbClr val="8CF4F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Consolas" pitchFamily="49" charset="0"/>
                </a:endParaRPr>
              </a:p>
              <a:p>
                <a:pPr algn="ctr" eaLnBrk="0" hangingPunct="0">
                  <a:spcBef>
                    <a:spcPts val="0"/>
                  </a:spcBef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  <a:buFont typeface="Wingdings 2" pitchFamily="18" charset="2"/>
                  <a:buNone/>
                </a:pPr>
                <a:endParaRPr lang="bg-BG" sz="3600" b="1" dirty="0">
                  <a:solidFill>
                    <a:srgbClr val="8CF4F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Consolas" pitchFamily="49" charset="0"/>
                </a:endParaRPr>
              </a:p>
              <a:p>
                <a:pPr algn="ctr" eaLnBrk="0" hangingPunct="0">
                  <a:spcBef>
                    <a:spcPts val="0"/>
                  </a:spcBef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  <a:buFont typeface="Wingdings 2" pitchFamily="18" charset="2"/>
                  <a:buNone/>
                </a:pPr>
                <a:endParaRPr lang="bg-BG" sz="3600" b="1" dirty="0">
                  <a:solidFill>
                    <a:srgbClr val="8CF4F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Consolas" pitchFamily="49" charset="0"/>
                </a:endParaRPr>
              </a:p>
              <a:p>
                <a:pPr algn="ctr" eaLnBrk="0" hangingPunct="0">
                  <a:spcBef>
                    <a:spcPts val="0"/>
                  </a:spcBef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  <a:buFont typeface="Wingdings 2" pitchFamily="18" charset="2"/>
                  <a:buNone/>
                </a:pPr>
                <a:endParaRPr lang="bg-BG" sz="3600" b="1" dirty="0">
                  <a:solidFill>
                    <a:srgbClr val="8CF4F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Consolas" pitchFamily="49" charset="0"/>
                </a:endParaRPr>
              </a:p>
            </p:txBody>
          </p:sp>
          <p:sp>
            <p:nvSpPr>
              <p:cNvPr id="16" name="Rectangle: Rounded Corners 15">
                <a:extLst>
                  <a:ext uri="{FF2B5EF4-FFF2-40B4-BE49-F238E27FC236}">
                    <a16:creationId xmlns:a16="http://schemas.microsoft.com/office/drawing/2014/main" id="{47C74433-8D8E-417D-8023-D49D56249B02}"/>
                  </a:ext>
                </a:extLst>
              </p:cNvPr>
              <p:cNvSpPr/>
              <p:nvPr/>
            </p:nvSpPr>
            <p:spPr>
              <a:xfrm>
                <a:off x="1083052" y="3585504"/>
                <a:ext cx="3419580" cy="1411784"/>
              </a:xfrm>
              <a:prstGeom prst="roundRect">
                <a:avLst>
                  <a:gd name="adj" fmla="val 4301"/>
                </a:avLst>
              </a:prstGeom>
              <a:solidFill>
                <a:schemeClr val="accent1">
                  <a:lumMod val="50000"/>
                </a:schemeClr>
              </a:solidFill>
              <a:effectLst>
                <a:softEdge rad="31750"/>
              </a:effectLst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8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Choose the next block's creator based on wealth or age + some randomness</a:t>
                </a:r>
                <a:endParaRPr lang="en-US" sz="2800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C052B81-732A-420E-833A-00E23635E8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64784" y="2074940"/>
              <a:ext cx="1981155" cy="22235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95002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3950201-9D80-410E-AB2C-2D4155CF11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EC4D4FA-4620-4DF8-922C-2CFBB55A3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Traditional Money (Fiat Money)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BEF94F1-8256-4469-966A-8C6A0E2A6756}"/>
              </a:ext>
            </a:extLst>
          </p:cNvPr>
          <p:cNvGrpSpPr/>
          <p:nvPr/>
        </p:nvGrpSpPr>
        <p:grpSpPr>
          <a:xfrm>
            <a:off x="836612" y="1112980"/>
            <a:ext cx="5029200" cy="5330440"/>
            <a:chOff x="531812" y="1033033"/>
            <a:chExt cx="5029200" cy="5431587"/>
          </a:xfrm>
        </p:grpSpPr>
        <p:sp>
          <p:nvSpPr>
            <p:cNvPr id="5" name="Rounded Rectangle 8">
              <a:extLst>
                <a:ext uri="{FF2B5EF4-FFF2-40B4-BE49-F238E27FC236}">
                  <a16:creationId xmlns:a16="http://schemas.microsoft.com/office/drawing/2014/main" id="{9265440D-5305-4C83-9285-94DDC09556B4}"/>
                </a:ext>
              </a:extLst>
            </p:cNvPr>
            <p:cNvSpPr/>
            <p:nvPr/>
          </p:nvSpPr>
          <p:spPr>
            <a:xfrm>
              <a:off x="531812" y="1033033"/>
              <a:ext cx="5029200" cy="5431587"/>
            </a:xfrm>
            <a:prstGeom prst="roundRect">
              <a:avLst>
                <a:gd name="adj" fmla="val 4995"/>
              </a:avLst>
            </a:prstGeom>
            <a:solidFill>
              <a:schemeClr val="accent2">
                <a:lumMod val="50000"/>
                <a:alpha val="5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tIns="72000" bIns="108000" anchor="ctr" anchorCtr="0">
              <a:spAutoFit/>
            </a:bodyPr>
            <a:lstStyle/>
            <a:p>
              <a:pPr algn="ctr" eaLnBrk="0" hangingPunct="0"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  <a:buFont typeface="Wingdings 2" pitchFamily="18" charset="2"/>
                <a:buNone/>
              </a:pPr>
              <a:r>
                <a:rPr lang="en-US" sz="36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Consolas" pitchFamily="49" charset="0"/>
                </a:rPr>
                <a:t>Traditional (fiat) money</a:t>
              </a:r>
              <a:r>
                <a:rPr lang="en-US" sz="3600" b="1" dirty="0">
                  <a:solidFill>
                    <a:srgbClr val="8CF4F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Consolas" pitchFamily="49" charset="0"/>
                </a:rPr>
                <a:t>:</a:t>
              </a:r>
              <a:br>
                <a:rPr lang="en-US" sz="3600" b="1" dirty="0">
                  <a:solidFill>
                    <a:srgbClr val="8CF4F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Consolas" pitchFamily="49" charset="0"/>
                </a:rPr>
              </a:br>
              <a:r>
                <a:rPr lang="en-US" sz="3200" b="1" dirty="0">
                  <a:solidFill>
                    <a:srgbClr val="8CF4F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Consolas" pitchFamily="49" charset="0"/>
                </a:rPr>
                <a:t>Guaranteed by the real economy + central bank + government + army</a:t>
              </a:r>
              <a:endParaRPr lang="bg-BG" sz="2800" b="1" dirty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endParaRPr>
            </a:p>
            <a:p>
              <a:pPr algn="ctr" eaLnBrk="0" hangingPunct="0"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  <a:buFont typeface="Wingdings 2" pitchFamily="18" charset="2"/>
                <a:buNone/>
              </a:pPr>
              <a:endParaRPr lang="bg-BG" sz="3200" b="1" dirty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endParaRPr>
            </a:p>
            <a:p>
              <a:pPr algn="ctr" eaLnBrk="0" hangingPunct="0"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  <a:buFont typeface="Wingdings 2" pitchFamily="18" charset="2"/>
                <a:buNone/>
              </a:pPr>
              <a:endParaRPr lang="en-US" sz="3200" b="1" dirty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endParaRPr>
            </a:p>
            <a:p>
              <a:pPr algn="ctr" eaLnBrk="0" hangingPunct="0"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  <a:buFont typeface="Wingdings 2" pitchFamily="18" charset="2"/>
                <a:buNone/>
              </a:pPr>
              <a:endParaRPr lang="bg-BG" sz="3200" b="1" dirty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endParaRPr>
            </a:p>
            <a:p>
              <a:pPr algn="ctr" eaLnBrk="0" hangingPunct="0"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  <a:buFont typeface="Wingdings 2" pitchFamily="18" charset="2"/>
                <a:buNone/>
              </a:pPr>
              <a:endParaRPr lang="en-US" sz="3200" b="1" dirty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endParaRPr>
            </a:p>
            <a:p>
              <a:pPr algn="ctr" eaLnBrk="0" hangingPunct="0"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  <a:buFont typeface="Wingdings 2" pitchFamily="18" charset="2"/>
                <a:buNone/>
              </a:pPr>
              <a:endParaRPr lang="bg-BG" sz="3200" b="1" dirty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endParaRPr>
            </a:p>
            <a:p>
              <a:pPr algn="ctr" eaLnBrk="0" hangingPunct="0"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  <a:buFont typeface="Wingdings 2" pitchFamily="18" charset="2"/>
                <a:buNone/>
              </a:pPr>
              <a:endParaRPr lang="bg-BG" sz="2800" b="1" dirty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endParaRPr>
            </a:p>
          </p:txBody>
        </p:sp>
        <p:pic>
          <p:nvPicPr>
            <p:cNvPr id="6146" name="Picture 2" descr="Резултат с изображение за usd eur">
              <a:extLst>
                <a:ext uri="{FF2B5EF4-FFF2-40B4-BE49-F238E27FC236}">
                  <a16:creationId xmlns:a16="http://schemas.microsoft.com/office/drawing/2014/main" id="{5B689461-0296-4FFB-A43A-D9724675A0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2812" y="3510182"/>
              <a:ext cx="4267200" cy="2655144"/>
            </a:xfrm>
            <a:prstGeom prst="rect">
              <a:avLst/>
            </a:prstGeom>
            <a:noFill/>
            <a:effectLst>
              <a:softEdge rad="3175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8598AA76-9407-4F5A-B402-66056E530D3C}"/>
              </a:ext>
            </a:extLst>
          </p:cNvPr>
          <p:cNvGrpSpPr/>
          <p:nvPr/>
        </p:nvGrpSpPr>
        <p:grpSpPr>
          <a:xfrm>
            <a:off x="6627812" y="1112980"/>
            <a:ext cx="4495800" cy="5330440"/>
            <a:chOff x="6475412" y="1066800"/>
            <a:chExt cx="4495800" cy="5330440"/>
          </a:xfrm>
        </p:grpSpPr>
        <p:sp>
          <p:nvSpPr>
            <p:cNvPr id="6" name="Rounded Rectangle 8">
              <a:extLst>
                <a:ext uri="{FF2B5EF4-FFF2-40B4-BE49-F238E27FC236}">
                  <a16:creationId xmlns:a16="http://schemas.microsoft.com/office/drawing/2014/main" id="{68AB6873-DA87-4BB5-B2E0-1FC3C9656196}"/>
                </a:ext>
              </a:extLst>
            </p:cNvPr>
            <p:cNvSpPr/>
            <p:nvPr/>
          </p:nvSpPr>
          <p:spPr>
            <a:xfrm>
              <a:off x="6475412" y="1066800"/>
              <a:ext cx="4495800" cy="5330440"/>
            </a:xfrm>
            <a:prstGeom prst="roundRect">
              <a:avLst>
                <a:gd name="adj" fmla="val 5003"/>
              </a:avLst>
            </a:prstGeom>
            <a:solidFill>
              <a:schemeClr val="accent2">
                <a:lumMod val="50000"/>
                <a:alpha val="5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tIns="72000" bIns="108000" anchor="ctr" anchorCtr="0">
              <a:spAutoFit/>
            </a:bodyPr>
            <a:lstStyle/>
            <a:p>
              <a:pPr algn="ctr" eaLnBrk="0" hangingPunct="0"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  <a:buFont typeface="Wingdings 2" pitchFamily="18" charset="2"/>
                <a:buNone/>
              </a:pPr>
              <a:r>
                <a:rPr lang="en-US" sz="3600" b="1" dirty="0">
                  <a:solidFill>
                    <a:srgbClr val="8CF4F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Consolas" pitchFamily="49" charset="0"/>
                </a:rPr>
                <a:t>Example: </a:t>
              </a:r>
              <a:r>
                <a:rPr lang="en-US" sz="36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Consolas" pitchFamily="49" charset="0"/>
                </a:rPr>
                <a:t>USD</a:t>
              </a:r>
              <a:br>
                <a:rPr lang="en-US" sz="3600" b="1" dirty="0">
                  <a:solidFill>
                    <a:srgbClr val="8CF4F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Consolas" pitchFamily="49" charset="0"/>
                </a:rPr>
              </a:br>
              <a:r>
                <a:rPr lang="en-US" sz="3200" b="1" dirty="0">
                  <a:solidFill>
                    <a:srgbClr val="8CF4F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Consolas" pitchFamily="49" charset="0"/>
                </a:rPr>
                <a:t>Guaranteed by the US economy + government</a:t>
              </a:r>
              <a:endParaRPr lang="bg-BG" sz="2800" b="1" dirty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endParaRPr>
            </a:p>
            <a:p>
              <a:pPr algn="ctr" eaLnBrk="0" hangingPunct="0"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  <a:buFont typeface="Wingdings 2" pitchFamily="18" charset="2"/>
                <a:buNone/>
              </a:pPr>
              <a:endParaRPr lang="bg-BG" sz="3200" b="1" dirty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endParaRPr>
            </a:p>
            <a:p>
              <a:pPr algn="ctr" eaLnBrk="0" hangingPunct="0"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  <a:buFont typeface="Wingdings 2" pitchFamily="18" charset="2"/>
                <a:buNone/>
              </a:pPr>
              <a:endParaRPr lang="en-US" sz="3200" b="1" dirty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endParaRPr>
            </a:p>
            <a:p>
              <a:pPr algn="ctr" eaLnBrk="0" hangingPunct="0"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  <a:buFont typeface="Wingdings 2" pitchFamily="18" charset="2"/>
                <a:buNone/>
              </a:pPr>
              <a:endParaRPr lang="en-US" sz="3200" b="1" dirty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endParaRPr>
            </a:p>
            <a:p>
              <a:pPr algn="ctr" eaLnBrk="0" hangingPunct="0"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  <a:buFont typeface="Wingdings 2" pitchFamily="18" charset="2"/>
                <a:buNone/>
              </a:pPr>
              <a:endParaRPr lang="bg-BG" sz="3200" b="1" dirty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endParaRPr>
            </a:p>
            <a:p>
              <a:pPr algn="ctr" eaLnBrk="0" hangingPunct="0"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  <a:buFont typeface="Wingdings 2" pitchFamily="18" charset="2"/>
                <a:buNone/>
              </a:pPr>
              <a:endParaRPr lang="en-US" sz="3200" b="1" dirty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endParaRPr>
            </a:p>
            <a:p>
              <a:pPr algn="ctr" eaLnBrk="0" hangingPunct="0"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  <a:buFont typeface="Wingdings 2" pitchFamily="18" charset="2"/>
                <a:buNone/>
              </a:pPr>
              <a:endParaRPr lang="bg-BG" sz="3200" b="1" dirty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endParaRPr>
            </a:p>
            <a:p>
              <a:pPr algn="ctr" eaLnBrk="0" hangingPunct="0"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  <a:buFont typeface="Wingdings 2" pitchFamily="18" charset="2"/>
                <a:buNone/>
              </a:pPr>
              <a:endParaRPr lang="bg-BG" sz="3600" b="1" dirty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endParaRPr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06DD216F-ECDD-4D72-B39F-B90C4219542D}"/>
                </a:ext>
              </a:extLst>
            </p:cNvPr>
            <p:cNvSpPr/>
            <p:nvPr/>
          </p:nvSpPr>
          <p:spPr>
            <a:xfrm>
              <a:off x="6737784" y="5036430"/>
              <a:ext cx="3977120" cy="1098054"/>
            </a:xfrm>
            <a:prstGeom prst="roundRect">
              <a:avLst>
                <a:gd name="adj" fmla="val 4301"/>
              </a:avLst>
            </a:prstGeom>
            <a:solidFill>
              <a:schemeClr val="accent1">
                <a:lumMod val="50000"/>
              </a:schemeClr>
            </a:solidFill>
            <a:effectLst>
              <a:softEdge rad="31750"/>
            </a:effectLst>
          </p:spPr>
          <p:txBody>
            <a:bodyPr wrap="square">
              <a:spAutoFit/>
            </a:bodyPr>
            <a:lstStyle/>
            <a:p>
              <a:pPr algn="ctr"/>
              <a:r>
                <a:rPr lang="en-US" sz="3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US dollars are emitted by the US government</a:t>
              </a:r>
            </a:p>
          </p:txBody>
        </p:sp>
        <p:pic>
          <p:nvPicPr>
            <p:cNvPr id="2050" name="Picture 2" descr="Резултат с изображение за usd 100">
              <a:extLst>
                <a:ext uri="{FF2B5EF4-FFF2-40B4-BE49-F238E27FC236}">
                  <a16:creationId xmlns:a16="http://schemas.microsoft.com/office/drawing/2014/main" id="{F9430100-B593-496C-ABD6-DB346E270A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59168" y="3041463"/>
              <a:ext cx="3945221" cy="1658144"/>
            </a:xfrm>
            <a:prstGeom prst="rect">
              <a:avLst/>
            </a:prstGeom>
            <a:noFill/>
            <a:effectLst>
              <a:softEdge rad="127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524497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SoftUni</Template>
  <TotalTime>1392</TotalTime>
  <Words>919</Words>
  <Application>Microsoft Office PowerPoint</Application>
  <PresentationFormat>Custom</PresentationFormat>
  <Paragraphs>311</Paragraphs>
  <Slides>24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Arial</vt:lpstr>
      <vt:lpstr>Calibri</vt:lpstr>
      <vt:lpstr>Consolas</vt:lpstr>
      <vt:lpstr>Wingdings</vt:lpstr>
      <vt:lpstr>Wingdings 2</vt:lpstr>
      <vt:lpstr>SoftUni 16x9</vt:lpstr>
      <vt:lpstr>Blockchain Overview</vt:lpstr>
      <vt:lpstr>Table of Contents</vt:lpstr>
      <vt:lpstr>What is Blockchain?</vt:lpstr>
      <vt:lpstr>Blockchain == Chain of Data Blocks</vt:lpstr>
      <vt:lpstr>Applications of the Blockchain Technology</vt:lpstr>
      <vt:lpstr>Blockchain Networks</vt:lpstr>
      <vt:lpstr>Miners, Farms and Pools</vt:lpstr>
      <vt:lpstr>Consensus Algorithms</vt:lpstr>
      <vt:lpstr>Traditional Money (Fiat Money)</vt:lpstr>
      <vt:lpstr>Cryptocurrencies</vt:lpstr>
      <vt:lpstr>Crypto Wallets</vt:lpstr>
      <vt:lpstr>Cryptocurrency Exchange Services</vt:lpstr>
      <vt:lpstr>Smart Contracts</vt:lpstr>
      <vt:lpstr>How Do Smart Contracts Work?</vt:lpstr>
      <vt:lpstr>Decentralized Blockchain Apps (DApps)</vt:lpstr>
      <vt:lpstr>ICO / Token Sale Events</vt:lpstr>
      <vt:lpstr>Corporate Blockchains</vt:lpstr>
      <vt:lpstr>Blockchain for Developers</vt:lpstr>
      <vt:lpstr>Blockchain Projects and Technologies</vt:lpstr>
      <vt:lpstr>Summary</vt:lpstr>
      <vt:lpstr>Blockchain Overview</vt:lpstr>
      <vt:lpstr>Resources</vt:lpstr>
      <vt:lpstr>Resources (2)</vt:lpstr>
      <vt:lpstr>Resources (3)</vt:lpstr>
    </vt:vector>
  </TitlesOfParts>
  <Manager/>
  <Company>Academy School of Blockchain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Blockchain Overview</dc:title>
  <dc:subject>Blockchain Academy</dc:subject>
  <dc:creator>SoftUni</dc:creator>
  <cp:keywords>blockchain, training, course, academy</cp:keywords>
  <dc:description>Academy School of Blockchain: http://www.kingsland.academy</dc:description>
  <cp:lastModifiedBy>Svetlin Nakov</cp:lastModifiedBy>
  <cp:revision>111</cp:revision>
  <dcterms:created xsi:type="dcterms:W3CDTF">2014-01-02T17:00:34Z</dcterms:created>
  <dcterms:modified xsi:type="dcterms:W3CDTF">2017-12-25T21:28:16Z</dcterms:modified>
  <cp:category>blockchain, training, course, academy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